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sldIdLst>
    <p:sldId id="256" r:id="rId2"/>
    <p:sldId id="257" r:id="rId3"/>
    <p:sldId id="274" r:id="rId4"/>
    <p:sldId id="258" r:id="rId5"/>
    <p:sldId id="259" r:id="rId6"/>
    <p:sldId id="275" r:id="rId7"/>
    <p:sldId id="260" r:id="rId8"/>
    <p:sldId id="261" r:id="rId9"/>
    <p:sldId id="276" r:id="rId10"/>
    <p:sldId id="277" r:id="rId11"/>
    <p:sldId id="282" r:id="rId12"/>
    <p:sldId id="278" r:id="rId13"/>
    <p:sldId id="279" r:id="rId14"/>
    <p:sldId id="280" r:id="rId15"/>
    <p:sldId id="263" r:id="rId16"/>
    <p:sldId id="265" r:id="rId17"/>
    <p:sldId id="266" r:id="rId18"/>
    <p:sldId id="267" r:id="rId19"/>
    <p:sldId id="281" r:id="rId20"/>
    <p:sldId id="269" r:id="rId21"/>
    <p:sldId id="270" r:id="rId22"/>
    <p:sldId id="271" r:id="rId23"/>
    <p:sldId id="272" r:id="rId24"/>
    <p:sldId id="273" r:id="rId25"/>
  </p:sldIdLst>
  <p:sldSz cx="18288000" cy="10287000"/>
  <p:notesSz cx="6858000" cy="9144000"/>
  <p:embeddedFontLst>
    <p:embeddedFont>
      <p:font typeface="Abadi" panose="020B0604020104020204" pitchFamily="34" charset="0"/>
      <p:regular r:id="rId26"/>
    </p:embeddedFont>
    <p:embeddedFont>
      <p:font typeface="Codec Pro" panose="020B0604020202020204" charset="0"/>
      <p:regular r:id="rId27"/>
    </p:embeddedFont>
    <p:embeddedFont>
      <p:font typeface="Codec Pro Bold" panose="020B0604020202020204" charset="0"/>
      <p:regular r:id="rId28"/>
    </p:embeddedFont>
    <p:embeddedFont>
      <p:font typeface="Tw Cen MT" panose="020B0602020104020603" pitchFamily="34" charset="0"/>
      <p:regular r:id="rId29"/>
      <p:bold r:id="rId30"/>
      <p:italic r:id="rId31"/>
      <p:boldItalic r:id="rId32"/>
    </p:embeddedFont>
    <p:embeddedFont>
      <p:font typeface="Tw Cen MT Condensed" panose="020B0606020104020203" pitchFamily="34" charset="0"/>
      <p:regular r:id="rId33"/>
      <p:bold r:id="rId34"/>
    </p:embeddedFont>
    <p:embeddedFont>
      <p:font typeface="Wingdings 3" panose="05040102010807070707" pitchFamily="18" charset="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34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1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7410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11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875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1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753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321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194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599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150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8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7312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14.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14.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image" Target="../media/image51.sv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svg"/><Relationship Id="rId21" Type="http://schemas.openxmlformats.org/officeDocument/2006/relationships/image" Target="../media/image59.svg"/><Relationship Id="rId34" Type="http://schemas.openxmlformats.org/officeDocument/2006/relationships/image" Target="../media/image72.png"/><Relationship Id="rId7" Type="http://schemas.openxmlformats.org/officeDocument/2006/relationships/image" Target="../media/image45.sv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svg"/><Relationship Id="rId41"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svg"/><Relationship Id="rId40" Type="http://schemas.openxmlformats.org/officeDocument/2006/relationships/image" Target="../media/image78.png"/><Relationship Id="rId5" Type="http://schemas.openxmlformats.org/officeDocument/2006/relationships/image" Target="../media/image43.svg"/><Relationship Id="rId15" Type="http://schemas.openxmlformats.org/officeDocument/2006/relationships/image" Target="../media/image53.svg"/><Relationship Id="rId23" Type="http://schemas.openxmlformats.org/officeDocument/2006/relationships/image" Target="../media/image61.sv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svg"/><Relationship Id="rId31" Type="http://schemas.openxmlformats.org/officeDocument/2006/relationships/image" Target="../media/image69.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png"/><Relationship Id="rId35" Type="http://schemas.openxmlformats.org/officeDocument/2006/relationships/image" Target="../media/image73.svg"/><Relationship Id="rId8" Type="http://schemas.openxmlformats.org/officeDocument/2006/relationships/image" Target="../media/image46.png"/><Relationship Id="rId3" Type="http://schemas.openxmlformats.org/officeDocument/2006/relationships/image" Target="../media/image41.svg"/><Relationship Id="rId12" Type="http://schemas.openxmlformats.org/officeDocument/2006/relationships/image" Target="../media/image50.png"/><Relationship Id="rId17" Type="http://schemas.openxmlformats.org/officeDocument/2006/relationships/image" Target="../media/image55.svg"/><Relationship Id="rId25" Type="http://schemas.openxmlformats.org/officeDocument/2006/relationships/image" Target="../media/image63.svg"/><Relationship Id="rId33" Type="http://schemas.openxmlformats.org/officeDocument/2006/relationships/image" Target="../media/image71.svg"/><Relationship Id="rId38"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14.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sv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slide" Target="slide2.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710760219"/>
              </p:ext>
            </p:extLst>
          </p:nvPr>
        </p:nvGraphicFramePr>
        <p:xfrm>
          <a:off x="1066800" y="8257996"/>
          <a:ext cx="16192500" cy="990779"/>
        </p:xfrm>
        <a:graphic>
          <a:graphicData uri="http://schemas.openxmlformats.org/drawingml/2006/table">
            <a:tbl>
              <a:tblPr/>
              <a:tblGrid>
                <a:gridCol w="5701987">
                  <a:extLst>
                    <a:ext uri="{9D8B030D-6E8A-4147-A177-3AD203B41FA5}">
                      <a16:colId xmlns:a16="http://schemas.microsoft.com/office/drawing/2014/main" val="20000"/>
                    </a:ext>
                  </a:extLst>
                </a:gridCol>
                <a:gridCol w="7240889">
                  <a:extLst>
                    <a:ext uri="{9D8B030D-6E8A-4147-A177-3AD203B41FA5}">
                      <a16:colId xmlns:a16="http://schemas.microsoft.com/office/drawing/2014/main" val="20001"/>
                    </a:ext>
                  </a:extLst>
                </a:gridCol>
                <a:gridCol w="3249624">
                  <a:extLst>
                    <a:ext uri="{9D8B030D-6E8A-4147-A177-3AD203B41FA5}">
                      <a16:colId xmlns:a16="http://schemas.microsoft.com/office/drawing/2014/main" val="20002"/>
                    </a:ext>
                  </a:extLst>
                </a:gridCol>
              </a:tblGrid>
              <a:tr h="990779">
                <a:tc>
                  <a:txBody>
                    <a:bodyPr/>
                    <a:lstStyle/>
                    <a:p>
                      <a:pPr algn="l">
                        <a:lnSpc>
                          <a:spcPts val="3359"/>
                        </a:lnSpc>
                        <a:defRPr/>
                      </a:pPr>
                      <a:r>
                        <a:rPr lang="en-US" sz="2399" b="1" dirty="0">
                          <a:solidFill>
                            <a:srgbClr val="FFFFFF"/>
                          </a:solidFill>
                          <a:latin typeface="Codec Pro Bold"/>
                          <a:ea typeface="Codec Pro Bold"/>
                          <a:cs typeface="Codec Pro Bold"/>
                          <a:sym typeface="Codec Pro Bold"/>
                        </a:rPr>
                        <a:t>Presented by   </a:t>
                      </a:r>
                      <a:r>
                        <a:rPr lang="en-US" sz="2399" dirty="0">
                          <a:solidFill>
                            <a:srgbClr val="FFFFFF"/>
                          </a:solidFill>
                          <a:latin typeface="Codec Pro"/>
                          <a:ea typeface="Codec Pro"/>
                          <a:cs typeface="Codec Pro"/>
                          <a:sym typeface="Codec Pro"/>
                        </a:rPr>
                        <a:t>Waseem And Asad</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r>
                        <a:rPr lang="en-US" sz="1999" dirty="0">
                          <a:solidFill>
                            <a:srgbClr val="FFFFFF"/>
                          </a:solidFill>
                          <a:latin typeface="Codec Pro"/>
                          <a:ea typeface="Codec Pro"/>
                          <a:cs typeface="Codec Pro"/>
                          <a:sym typeface="Codec Pro"/>
                        </a:rPr>
                        <a:t>20 APRIL 2025</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just">
                        <a:lnSpc>
                          <a:spcPts val="2519"/>
                        </a:lnSpc>
                        <a:defRPr/>
                      </a:pPr>
                      <a:r>
                        <a:rPr lang="en-US" sz="1799" dirty="0">
                          <a:solidFill>
                            <a:srgbClr val="FFFFFF"/>
                          </a:solidFill>
                          <a:latin typeface="Codec Pro"/>
                          <a:ea typeface="Codec Pro"/>
                          <a:cs typeface="Codec Pro"/>
                          <a:sym typeface="Codec Pro"/>
                        </a:rPr>
                        <a:t>Instructor: Sir Farukh Bashir</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6" name="Group 6"/>
          <p:cNvGrpSpPr/>
          <p:nvPr/>
        </p:nvGrpSpPr>
        <p:grpSpPr>
          <a:xfrm>
            <a:off x="1066800" y="1028700"/>
            <a:ext cx="4169586" cy="592007"/>
            <a:chOff x="0" y="0"/>
            <a:chExt cx="5559448" cy="789342"/>
          </a:xfrm>
        </p:grpSpPr>
        <p:sp>
          <p:nvSpPr>
            <p:cNvPr id="7" name="Freeform 7"/>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a:solidFill>
                    <a:srgbClr val="FFFFFF"/>
                  </a:solidFill>
                  <a:latin typeface="Codec Pro Bold"/>
                  <a:ea typeface="Codec Pro Bold"/>
                  <a:cs typeface="Codec Pro Bold"/>
                  <a:sym typeface="Codec Pro Bold"/>
                </a:rPr>
                <a:t>Project Phase 01</a:t>
              </a:r>
            </a:p>
          </p:txBody>
        </p:sp>
      </p:grpSp>
      <p:grpSp>
        <p:nvGrpSpPr>
          <p:cNvPr id="9" name="Group 9"/>
          <p:cNvGrpSpPr/>
          <p:nvPr/>
        </p:nvGrpSpPr>
        <p:grpSpPr>
          <a:xfrm>
            <a:off x="1028700" y="3127970"/>
            <a:ext cx="16230600" cy="4243034"/>
            <a:chOff x="0" y="19051"/>
            <a:chExt cx="21640800" cy="5657378"/>
          </a:xfrm>
        </p:grpSpPr>
        <p:grpSp>
          <p:nvGrpSpPr>
            <p:cNvPr id="10" name="Group 10"/>
            <p:cNvGrpSpPr/>
            <p:nvPr/>
          </p:nvGrpSpPr>
          <p:grpSpPr>
            <a:xfrm>
              <a:off x="0" y="4491768"/>
              <a:ext cx="7097300" cy="1184661"/>
              <a:chOff x="0" y="0"/>
              <a:chExt cx="1401936" cy="234007"/>
            </a:xfrm>
          </p:grpSpPr>
          <p:sp>
            <p:nvSpPr>
              <p:cNvPr id="11" name="Freeform 11"/>
              <p:cNvSpPr/>
              <p:nvPr/>
            </p:nvSpPr>
            <p:spPr>
              <a:xfrm>
                <a:off x="0" y="0"/>
                <a:ext cx="1401936" cy="234007"/>
              </a:xfrm>
              <a:custGeom>
                <a:avLst/>
                <a:gdLst/>
                <a:ahLst/>
                <a:cxnLst/>
                <a:rect l="l" t="t" r="r" b="b"/>
                <a:pathLst>
                  <a:path w="1401936" h="234007">
                    <a:moveTo>
                      <a:pt x="20362" y="0"/>
                    </a:moveTo>
                    <a:lnTo>
                      <a:pt x="1381574" y="0"/>
                    </a:lnTo>
                    <a:cubicBezTo>
                      <a:pt x="1386974" y="0"/>
                      <a:pt x="1392153" y="2145"/>
                      <a:pt x="1395972" y="5964"/>
                    </a:cubicBezTo>
                    <a:cubicBezTo>
                      <a:pt x="1399791" y="9783"/>
                      <a:pt x="1401936" y="14962"/>
                      <a:pt x="1401936" y="20362"/>
                    </a:cubicBezTo>
                    <a:lnTo>
                      <a:pt x="1401936" y="213645"/>
                    </a:lnTo>
                    <a:cubicBezTo>
                      <a:pt x="1401936" y="224891"/>
                      <a:pt x="1392819" y="234007"/>
                      <a:pt x="1381574" y="234007"/>
                    </a:cubicBezTo>
                    <a:lnTo>
                      <a:pt x="20362" y="234007"/>
                    </a:lnTo>
                    <a:cubicBezTo>
                      <a:pt x="9116" y="234007"/>
                      <a:pt x="0" y="224891"/>
                      <a:pt x="0" y="213645"/>
                    </a:cubicBezTo>
                    <a:lnTo>
                      <a:pt x="0" y="20362"/>
                    </a:lnTo>
                    <a:cubicBezTo>
                      <a:pt x="0" y="14962"/>
                      <a:pt x="2145" y="9783"/>
                      <a:pt x="5964" y="5964"/>
                    </a:cubicBezTo>
                    <a:cubicBezTo>
                      <a:pt x="9783" y="2145"/>
                      <a:pt x="14962" y="0"/>
                      <a:pt x="20362" y="0"/>
                    </a:cubicBezTo>
                    <a:close/>
                  </a:path>
                </a:pathLst>
              </a:custGeom>
              <a:solidFill>
                <a:srgbClr val="FFFFFF"/>
              </a:solidFill>
            </p:spPr>
            <p:txBody>
              <a:bodyPr/>
              <a:lstStyle/>
              <a:p>
                <a:endParaRPr lang="en-US"/>
              </a:p>
            </p:txBody>
          </p:sp>
          <p:sp>
            <p:nvSpPr>
              <p:cNvPr id="12" name="TextBox 12"/>
              <p:cNvSpPr txBox="1"/>
              <p:nvPr/>
            </p:nvSpPr>
            <p:spPr>
              <a:xfrm>
                <a:off x="0" y="-66675"/>
                <a:ext cx="1401936" cy="300682"/>
              </a:xfrm>
              <a:prstGeom prst="rect">
                <a:avLst/>
              </a:prstGeom>
            </p:spPr>
            <p:txBody>
              <a:bodyPr lIns="254000" tIns="254000" rIns="254000" bIns="254000" rtlCol="0" anchor="ctr"/>
              <a:lstStyle/>
              <a:p>
                <a:pPr algn="l">
                  <a:lnSpc>
                    <a:spcPts val="2659"/>
                  </a:lnSpc>
                </a:pPr>
                <a:r>
                  <a:rPr lang="en-US" sz="1899" dirty="0">
                    <a:solidFill>
                      <a:srgbClr val="1B131B"/>
                    </a:solidFill>
                    <a:latin typeface="Codec Pro"/>
                    <a:ea typeface="Codec Pro"/>
                    <a:cs typeface="Codec Pro"/>
                    <a:sym typeface="Codec Pro"/>
                  </a:rPr>
                  <a:t>Parallel and Distributed Computing (PDC)</a:t>
                </a:r>
              </a:p>
            </p:txBody>
          </p:sp>
        </p:grpSp>
        <p:sp>
          <p:nvSpPr>
            <p:cNvPr id="13" name="TextBox 13"/>
            <p:cNvSpPr txBox="1"/>
            <p:nvPr/>
          </p:nvSpPr>
          <p:spPr>
            <a:xfrm>
              <a:off x="0" y="19051"/>
              <a:ext cx="21640800" cy="4118649"/>
            </a:xfrm>
            <a:prstGeom prst="rect">
              <a:avLst/>
            </a:prstGeom>
          </p:spPr>
          <p:txBody>
            <a:bodyPr lIns="0" tIns="0" rIns="0" bIns="0" rtlCol="0" anchor="t">
              <a:spAutoFit/>
            </a:bodyPr>
            <a:lstStyle/>
            <a:p>
              <a:pPr lvl="1" algn="ctr">
                <a:lnSpc>
                  <a:spcPts val="8001"/>
                </a:lnSpc>
              </a:pPr>
              <a:r>
                <a:rPr lang="en-US" sz="8001" b="1" dirty="0">
                  <a:solidFill>
                    <a:srgbClr val="FFFFFF"/>
                  </a:solidFill>
                  <a:latin typeface="Codec Pro Bold"/>
                  <a:ea typeface="Codec Pro Bold"/>
                  <a:cs typeface="Codec Pro Bold"/>
                  <a:sym typeface="Codec Pro Bold"/>
                </a:rPr>
                <a:t>PARALLEL ALGORITHM FOR INDEPENDENT SPANNING TREES IN BUBBLE-SORT NETWORKS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chemeClr val="accent6">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4C19D-C26C-D63F-B432-D30A501281B4}"/>
              </a:ext>
            </a:extLst>
          </p:cNvPr>
          <p:cNvSpPr txBox="1"/>
          <p:nvPr/>
        </p:nvSpPr>
        <p:spPr>
          <a:xfrm>
            <a:off x="13030200" y="190500"/>
            <a:ext cx="1022892" cy="461664"/>
          </a:xfrm>
          <a:prstGeom prst="rect">
            <a:avLst/>
          </a:prstGeom>
          <a:noFill/>
        </p:spPr>
        <p:txBody>
          <a:bodyPr wrap="square" rtlCol="0">
            <a:spAutoFit/>
          </a:bodyPr>
          <a:lstStyle/>
          <a:p>
            <a:r>
              <a:rPr lang="en-US" sz="2400" dirty="0"/>
              <a:t>1234</a:t>
            </a:r>
          </a:p>
        </p:txBody>
      </p:sp>
      <p:sp>
        <p:nvSpPr>
          <p:cNvPr id="6" name="TextBox 5">
            <a:extLst>
              <a:ext uri="{FF2B5EF4-FFF2-40B4-BE49-F238E27FC236}">
                <a16:creationId xmlns:a16="http://schemas.microsoft.com/office/drawing/2014/main" id="{48476490-B8A6-A9B4-5077-AC8F2D1604AD}"/>
              </a:ext>
            </a:extLst>
          </p:cNvPr>
          <p:cNvSpPr txBox="1"/>
          <p:nvPr/>
        </p:nvSpPr>
        <p:spPr>
          <a:xfrm>
            <a:off x="13030200" y="1055728"/>
            <a:ext cx="1022892" cy="461665"/>
          </a:xfrm>
          <a:prstGeom prst="rect">
            <a:avLst/>
          </a:prstGeom>
          <a:noFill/>
        </p:spPr>
        <p:txBody>
          <a:bodyPr wrap="square" rtlCol="0">
            <a:spAutoFit/>
          </a:bodyPr>
          <a:lstStyle/>
          <a:p>
            <a:r>
              <a:rPr lang="en-US" sz="2400" dirty="0"/>
              <a:t>2134</a:t>
            </a:r>
          </a:p>
        </p:txBody>
      </p:sp>
      <p:cxnSp>
        <p:nvCxnSpPr>
          <p:cNvPr id="8" name="Straight Connector 7">
            <a:extLst>
              <a:ext uri="{FF2B5EF4-FFF2-40B4-BE49-F238E27FC236}">
                <a16:creationId xmlns:a16="http://schemas.microsoft.com/office/drawing/2014/main" id="{9B208C4C-5362-51F8-1518-AB53B7C0A702}"/>
              </a:ext>
            </a:extLst>
          </p:cNvPr>
          <p:cNvCxnSpPr>
            <a:cxnSpLocks/>
            <a:stCxn id="3" idx="2"/>
            <a:endCxn id="6" idx="0"/>
          </p:cNvCxnSpPr>
          <p:nvPr/>
        </p:nvCxnSpPr>
        <p:spPr>
          <a:xfrm>
            <a:off x="13541646" y="652164"/>
            <a:ext cx="0" cy="43419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84F4ED5-825D-E349-B5BC-9C401F568FA1}"/>
              </a:ext>
            </a:extLst>
          </p:cNvPr>
          <p:cNvSpPr txBox="1"/>
          <p:nvPr/>
        </p:nvSpPr>
        <p:spPr>
          <a:xfrm>
            <a:off x="12344399" y="1974216"/>
            <a:ext cx="806631" cy="461665"/>
          </a:xfrm>
          <a:prstGeom prst="rect">
            <a:avLst/>
          </a:prstGeom>
          <a:noFill/>
        </p:spPr>
        <p:txBody>
          <a:bodyPr wrap="none" rtlCol="0">
            <a:spAutoFit/>
          </a:bodyPr>
          <a:lstStyle/>
          <a:p>
            <a:r>
              <a:rPr lang="en-US" sz="2400" dirty="0"/>
              <a:t>2314</a:t>
            </a:r>
          </a:p>
        </p:txBody>
      </p:sp>
      <p:sp>
        <p:nvSpPr>
          <p:cNvPr id="13" name="TextBox 12">
            <a:extLst>
              <a:ext uri="{FF2B5EF4-FFF2-40B4-BE49-F238E27FC236}">
                <a16:creationId xmlns:a16="http://schemas.microsoft.com/office/drawing/2014/main" id="{1A4F9BF2-B814-AE17-CDAA-E4C6A9925DAB}"/>
              </a:ext>
            </a:extLst>
          </p:cNvPr>
          <p:cNvSpPr txBox="1"/>
          <p:nvPr/>
        </p:nvSpPr>
        <p:spPr>
          <a:xfrm>
            <a:off x="14690349" y="2054872"/>
            <a:ext cx="806631" cy="461665"/>
          </a:xfrm>
          <a:prstGeom prst="rect">
            <a:avLst/>
          </a:prstGeom>
          <a:noFill/>
        </p:spPr>
        <p:txBody>
          <a:bodyPr wrap="none" rtlCol="0">
            <a:spAutoFit/>
          </a:bodyPr>
          <a:lstStyle/>
          <a:p>
            <a:r>
              <a:rPr lang="en-US" sz="2400" dirty="0"/>
              <a:t>2143</a:t>
            </a:r>
          </a:p>
        </p:txBody>
      </p:sp>
      <p:sp>
        <p:nvSpPr>
          <p:cNvPr id="14" name="TextBox 13">
            <a:extLst>
              <a:ext uri="{FF2B5EF4-FFF2-40B4-BE49-F238E27FC236}">
                <a16:creationId xmlns:a16="http://schemas.microsoft.com/office/drawing/2014/main" id="{064B4F18-6861-4015-07DC-415622281EF2}"/>
              </a:ext>
            </a:extLst>
          </p:cNvPr>
          <p:cNvSpPr txBox="1"/>
          <p:nvPr/>
        </p:nvSpPr>
        <p:spPr>
          <a:xfrm>
            <a:off x="11353799" y="2888616"/>
            <a:ext cx="806631" cy="461665"/>
          </a:xfrm>
          <a:prstGeom prst="rect">
            <a:avLst/>
          </a:prstGeom>
          <a:noFill/>
        </p:spPr>
        <p:txBody>
          <a:bodyPr wrap="none" rtlCol="0">
            <a:spAutoFit/>
          </a:bodyPr>
          <a:lstStyle/>
          <a:p>
            <a:r>
              <a:rPr lang="en-US" sz="2400" dirty="0"/>
              <a:t>3214</a:t>
            </a:r>
          </a:p>
        </p:txBody>
      </p:sp>
      <p:sp>
        <p:nvSpPr>
          <p:cNvPr id="15" name="TextBox 14">
            <a:extLst>
              <a:ext uri="{FF2B5EF4-FFF2-40B4-BE49-F238E27FC236}">
                <a16:creationId xmlns:a16="http://schemas.microsoft.com/office/drawing/2014/main" id="{41C3B562-96E2-C23D-23A3-28B30C3B6671}"/>
              </a:ext>
            </a:extLst>
          </p:cNvPr>
          <p:cNvSpPr txBox="1"/>
          <p:nvPr/>
        </p:nvSpPr>
        <p:spPr>
          <a:xfrm>
            <a:off x="13532029" y="3094320"/>
            <a:ext cx="806631" cy="461665"/>
          </a:xfrm>
          <a:prstGeom prst="rect">
            <a:avLst/>
          </a:prstGeom>
          <a:noFill/>
        </p:spPr>
        <p:txBody>
          <a:bodyPr wrap="none" rtlCol="0">
            <a:spAutoFit/>
          </a:bodyPr>
          <a:lstStyle/>
          <a:p>
            <a:r>
              <a:rPr lang="en-US" sz="2400" dirty="0"/>
              <a:t>2341</a:t>
            </a:r>
          </a:p>
        </p:txBody>
      </p:sp>
      <p:sp>
        <p:nvSpPr>
          <p:cNvPr id="16" name="TextBox 15">
            <a:extLst>
              <a:ext uri="{FF2B5EF4-FFF2-40B4-BE49-F238E27FC236}">
                <a16:creationId xmlns:a16="http://schemas.microsoft.com/office/drawing/2014/main" id="{6D90A043-6AFC-E881-9FE8-28F723BE5AB8}"/>
              </a:ext>
            </a:extLst>
          </p:cNvPr>
          <p:cNvSpPr txBox="1"/>
          <p:nvPr/>
        </p:nvSpPr>
        <p:spPr>
          <a:xfrm>
            <a:off x="14686490" y="2946912"/>
            <a:ext cx="806631" cy="461665"/>
          </a:xfrm>
          <a:prstGeom prst="rect">
            <a:avLst/>
          </a:prstGeom>
          <a:noFill/>
        </p:spPr>
        <p:txBody>
          <a:bodyPr wrap="none" rtlCol="0">
            <a:spAutoFit/>
          </a:bodyPr>
          <a:lstStyle/>
          <a:p>
            <a:r>
              <a:rPr lang="en-US" sz="2400" dirty="0"/>
              <a:t>1243</a:t>
            </a:r>
          </a:p>
        </p:txBody>
      </p:sp>
      <p:sp>
        <p:nvSpPr>
          <p:cNvPr id="17" name="TextBox 16">
            <a:extLst>
              <a:ext uri="{FF2B5EF4-FFF2-40B4-BE49-F238E27FC236}">
                <a16:creationId xmlns:a16="http://schemas.microsoft.com/office/drawing/2014/main" id="{69F23368-6FC0-FF91-2404-CF68C340BAC5}"/>
              </a:ext>
            </a:extLst>
          </p:cNvPr>
          <p:cNvSpPr txBox="1"/>
          <p:nvPr/>
        </p:nvSpPr>
        <p:spPr>
          <a:xfrm>
            <a:off x="10701056" y="3923150"/>
            <a:ext cx="806631" cy="461665"/>
          </a:xfrm>
          <a:prstGeom prst="rect">
            <a:avLst/>
          </a:prstGeom>
          <a:noFill/>
        </p:spPr>
        <p:txBody>
          <a:bodyPr wrap="none" rtlCol="0">
            <a:spAutoFit/>
          </a:bodyPr>
          <a:lstStyle/>
          <a:p>
            <a:r>
              <a:rPr lang="en-US" sz="2400" dirty="0"/>
              <a:t>3124</a:t>
            </a:r>
          </a:p>
        </p:txBody>
      </p:sp>
      <p:sp>
        <p:nvSpPr>
          <p:cNvPr id="18" name="TextBox 17">
            <a:extLst>
              <a:ext uri="{FF2B5EF4-FFF2-40B4-BE49-F238E27FC236}">
                <a16:creationId xmlns:a16="http://schemas.microsoft.com/office/drawing/2014/main" id="{9ED3E0AB-3564-BB9B-3110-CC007DCB7856}"/>
              </a:ext>
            </a:extLst>
          </p:cNvPr>
          <p:cNvSpPr txBox="1"/>
          <p:nvPr/>
        </p:nvSpPr>
        <p:spPr>
          <a:xfrm>
            <a:off x="11816741" y="3923150"/>
            <a:ext cx="806631" cy="461665"/>
          </a:xfrm>
          <a:prstGeom prst="rect">
            <a:avLst/>
          </a:prstGeom>
          <a:noFill/>
        </p:spPr>
        <p:txBody>
          <a:bodyPr wrap="none" rtlCol="0">
            <a:spAutoFit/>
          </a:bodyPr>
          <a:lstStyle/>
          <a:p>
            <a:r>
              <a:rPr lang="en-US" sz="2400" dirty="0"/>
              <a:t>3241</a:t>
            </a:r>
          </a:p>
        </p:txBody>
      </p:sp>
      <p:sp>
        <p:nvSpPr>
          <p:cNvPr id="19" name="TextBox 18">
            <a:extLst>
              <a:ext uri="{FF2B5EF4-FFF2-40B4-BE49-F238E27FC236}">
                <a16:creationId xmlns:a16="http://schemas.microsoft.com/office/drawing/2014/main" id="{F5DA21F7-AF54-9154-0DEB-234F637B11B5}"/>
              </a:ext>
            </a:extLst>
          </p:cNvPr>
          <p:cNvSpPr txBox="1"/>
          <p:nvPr/>
        </p:nvSpPr>
        <p:spPr>
          <a:xfrm>
            <a:off x="13539809" y="4032705"/>
            <a:ext cx="806631" cy="461665"/>
          </a:xfrm>
          <a:prstGeom prst="rect">
            <a:avLst/>
          </a:prstGeom>
          <a:noFill/>
        </p:spPr>
        <p:txBody>
          <a:bodyPr wrap="none" rtlCol="0">
            <a:spAutoFit/>
          </a:bodyPr>
          <a:lstStyle/>
          <a:p>
            <a:r>
              <a:rPr lang="en-US" sz="2400" dirty="0"/>
              <a:t>2431</a:t>
            </a:r>
          </a:p>
        </p:txBody>
      </p:sp>
      <p:sp>
        <p:nvSpPr>
          <p:cNvPr id="20" name="TextBox 19">
            <a:extLst>
              <a:ext uri="{FF2B5EF4-FFF2-40B4-BE49-F238E27FC236}">
                <a16:creationId xmlns:a16="http://schemas.microsoft.com/office/drawing/2014/main" id="{1FE7BB0F-3508-7F96-F9DF-422E4169C914}"/>
              </a:ext>
            </a:extLst>
          </p:cNvPr>
          <p:cNvSpPr txBox="1"/>
          <p:nvPr/>
        </p:nvSpPr>
        <p:spPr>
          <a:xfrm>
            <a:off x="10701056" y="5019756"/>
            <a:ext cx="806631" cy="461665"/>
          </a:xfrm>
          <a:prstGeom prst="rect">
            <a:avLst/>
          </a:prstGeom>
          <a:noFill/>
        </p:spPr>
        <p:txBody>
          <a:bodyPr wrap="none" rtlCol="0">
            <a:spAutoFit/>
          </a:bodyPr>
          <a:lstStyle/>
          <a:p>
            <a:r>
              <a:rPr lang="en-US" sz="2400" dirty="0"/>
              <a:t>1324</a:t>
            </a:r>
          </a:p>
        </p:txBody>
      </p:sp>
      <p:sp>
        <p:nvSpPr>
          <p:cNvPr id="21" name="TextBox 20">
            <a:extLst>
              <a:ext uri="{FF2B5EF4-FFF2-40B4-BE49-F238E27FC236}">
                <a16:creationId xmlns:a16="http://schemas.microsoft.com/office/drawing/2014/main" id="{BB9B6012-E4C6-6DAB-9595-C6410D22B73B}"/>
              </a:ext>
            </a:extLst>
          </p:cNvPr>
          <p:cNvSpPr txBox="1"/>
          <p:nvPr/>
        </p:nvSpPr>
        <p:spPr>
          <a:xfrm>
            <a:off x="11865626" y="5019756"/>
            <a:ext cx="806631" cy="461665"/>
          </a:xfrm>
          <a:prstGeom prst="rect">
            <a:avLst/>
          </a:prstGeom>
          <a:noFill/>
        </p:spPr>
        <p:txBody>
          <a:bodyPr wrap="none" rtlCol="0">
            <a:spAutoFit/>
          </a:bodyPr>
          <a:lstStyle/>
          <a:p>
            <a:r>
              <a:rPr lang="en-US" sz="2400" dirty="0"/>
              <a:t>3421</a:t>
            </a:r>
          </a:p>
        </p:txBody>
      </p:sp>
      <p:sp>
        <p:nvSpPr>
          <p:cNvPr id="22" name="TextBox 21">
            <a:extLst>
              <a:ext uri="{FF2B5EF4-FFF2-40B4-BE49-F238E27FC236}">
                <a16:creationId xmlns:a16="http://schemas.microsoft.com/office/drawing/2014/main" id="{31B3D612-62A8-546A-B212-CC1A292974DB}"/>
              </a:ext>
            </a:extLst>
          </p:cNvPr>
          <p:cNvSpPr txBox="1"/>
          <p:nvPr/>
        </p:nvSpPr>
        <p:spPr>
          <a:xfrm>
            <a:off x="13159299" y="5023098"/>
            <a:ext cx="806631" cy="461665"/>
          </a:xfrm>
          <a:prstGeom prst="rect">
            <a:avLst/>
          </a:prstGeom>
          <a:noFill/>
        </p:spPr>
        <p:txBody>
          <a:bodyPr wrap="none" rtlCol="0">
            <a:spAutoFit/>
          </a:bodyPr>
          <a:lstStyle/>
          <a:p>
            <a:r>
              <a:rPr lang="en-US" sz="2400" dirty="0"/>
              <a:t>4231</a:t>
            </a:r>
          </a:p>
        </p:txBody>
      </p:sp>
      <p:sp>
        <p:nvSpPr>
          <p:cNvPr id="23" name="TextBox 22">
            <a:extLst>
              <a:ext uri="{FF2B5EF4-FFF2-40B4-BE49-F238E27FC236}">
                <a16:creationId xmlns:a16="http://schemas.microsoft.com/office/drawing/2014/main" id="{A366B27C-09D4-9DA2-5195-317C0B354E67}"/>
              </a:ext>
            </a:extLst>
          </p:cNvPr>
          <p:cNvSpPr txBox="1"/>
          <p:nvPr/>
        </p:nvSpPr>
        <p:spPr>
          <a:xfrm>
            <a:off x="14204768" y="5019756"/>
            <a:ext cx="806631" cy="461665"/>
          </a:xfrm>
          <a:prstGeom prst="rect">
            <a:avLst/>
          </a:prstGeom>
          <a:noFill/>
        </p:spPr>
        <p:txBody>
          <a:bodyPr wrap="none" rtlCol="0">
            <a:spAutoFit/>
          </a:bodyPr>
          <a:lstStyle/>
          <a:p>
            <a:r>
              <a:rPr lang="en-US" sz="2400" dirty="0"/>
              <a:t>2341</a:t>
            </a:r>
          </a:p>
        </p:txBody>
      </p:sp>
      <p:sp>
        <p:nvSpPr>
          <p:cNvPr id="24" name="TextBox 23">
            <a:extLst>
              <a:ext uri="{FF2B5EF4-FFF2-40B4-BE49-F238E27FC236}">
                <a16:creationId xmlns:a16="http://schemas.microsoft.com/office/drawing/2014/main" id="{52F98969-7E80-43E2-F518-8B29C9DB48F9}"/>
              </a:ext>
            </a:extLst>
          </p:cNvPr>
          <p:cNvSpPr txBox="1"/>
          <p:nvPr/>
        </p:nvSpPr>
        <p:spPr>
          <a:xfrm>
            <a:off x="13166613" y="7786745"/>
            <a:ext cx="806631" cy="461665"/>
          </a:xfrm>
          <a:prstGeom prst="rect">
            <a:avLst/>
          </a:prstGeom>
          <a:noFill/>
        </p:spPr>
        <p:txBody>
          <a:bodyPr wrap="none" rtlCol="0">
            <a:spAutoFit/>
          </a:bodyPr>
          <a:lstStyle/>
          <a:p>
            <a:r>
              <a:rPr lang="en-US" sz="2400" dirty="0"/>
              <a:t>1423</a:t>
            </a:r>
          </a:p>
        </p:txBody>
      </p:sp>
      <p:sp>
        <p:nvSpPr>
          <p:cNvPr id="25" name="TextBox 24">
            <a:extLst>
              <a:ext uri="{FF2B5EF4-FFF2-40B4-BE49-F238E27FC236}">
                <a16:creationId xmlns:a16="http://schemas.microsoft.com/office/drawing/2014/main" id="{59C1BAF5-57C7-5AC5-ACFE-D33D439B902A}"/>
              </a:ext>
            </a:extLst>
          </p:cNvPr>
          <p:cNvSpPr txBox="1"/>
          <p:nvPr/>
        </p:nvSpPr>
        <p:spPr>
          <a:xfrm>
            <a:off x="13151030" y="5918962"/>
            <a:ext cx="806631" cy="461665"/>
          </a:xfrm>
          <a:prstGeom prst="rect">
            <a:avLst/>
          </a:prstGeom>
          <a:noFill/>
        </p:spPr>
        <p:txBody>
          <a:bodyPr wrap="none" rtlCol="0">
            <a:spAutoFit/>
          </a:bodyPr>
          <a:lstStyle/>
          <a:p>
            <a:r>
              <a:rPr lang="en-US" sz="2400" dirty="0"/>
              <a:t>4213</a:t>
            </a:r>
          </a:p>
        </p:txBody>
      </p:sp>
      <p:sp>
        <p:nvSpPr>
          <p:cNvPr id="26" name="TextBox 25">
            <a:extLst>
              <a:ext uri="{FF2B5EF4-FFF2-40B4-BE49-F238E27FC236}">
                <a16:creationId xmlns:a16="http://schemas.microsoft.com/office/drawing/2014/main" id="{ADD28B6C-FC65-0801-8B5B-A896D370B7C9}"/>
              </a:ext>
            </a:extLst>
          </p:cNvPr>
          <p:cNvSpPr txBox="1"/>
          <p:nvPr/>
        </p:nvSpPr>
        <p:spPr>
          <a:xfrm>
            <a:off x="13166613" y="6777129"/>
            <a:ext cx="806631" cy="461665"/>
          </a:xfrm>
          <a:prstGeom prst="rect">
            <a:avLst/>
          </a:prstGeom>
          <a:noFill/>
        </p:spPr>
        <p:txBody>
          <a:bodyPr wrap="none" rtlCol="0">
            <a:spAutoFit/>
          </a:bodyPr>
          <a:lstStyle/>
          <a:p>
            <a:r>
              <a:rPr lang="en-US" sz="2400" dirty="0"/>
              <a:t>4123</a:t>
            </a:r>
          </a:p>
        </p:txBody>
      </p:sp>
      <p:sp>
        <p:nvSpPr>
          <p:cNvPr id="27" name="TextBox 26">
            <a:extLst>
              <a:ext uri="{FF2B5EF4-FFF2-40B4-BE49-F238E27FC236}">
                <a16:creationId xmlns:a16="http://schemas.microsoft.com/office/drawing/2014/main" id="{BF7B7E08-A9A4-B28B-C781-7D8D7C6B2D92}"/>
              </a:ext>
            </a:extLst>
          </p:cNvPr>
          <p:cNvSpPr txBox="1"/>
          <p:nvPr/>
        </p:nvSpPr>
        <p:spPr>
          <a:xfrm>
            <a:off x="12317373" y="7811314"/>
            <a:ext cx="806631" cy="461665"/>
          </a:xfrm>
          <a:prstGeom prst="rect">
            <a:avLst/>
          </a:prstGeom>
          <a:noFill/>
        </p:spPr>
        <p:txBody>
          <a:bodyPr wrap="none" rtlCol="0">
            <a:spAutoFit/>
          </a:bodyPr>
          <a:lstStyle/>
          <a:p>
            <a:r>
              <a:rPr lang="en-US" sz="2400" dirty="0"/>
              <a:t>4132</a:t>
            </a:r>
          </a:p>
        </p:txBody>
      </p:sp>
      <p:sp>
        <p:nvSpPr>
          <p:cNvPr id="28" name="TextBox 27">
            <a:extLst>
              <a:ext uri="{FF2B5EF4-FFF2-40B4-BE49-F238E27FC236}">
                <a16:creationId xmlns:a16="http://schemas.microsoft.com/office/drawing/2014/main" id="{7EC8B64F-B649-1C36-8612-231FC2609474}"/>
              </a:ext>
            </a:extLst>
          </p:cNvPr>
          <p:cNvSpPr txBox="1"/>
          <p:nvPr/>
        </p:nvSpPr>
        <p:spPr>
          <a:xfrm>
            <a:off x="12322082" y="5922178"/>
            <a:ext cx="806631" cy="461665"/>
          </a:xfrm>
          <a:prstGeom prst="rect">
            <a:avLst/>
          </a:prstGeom>
          <a:noFill/>
        </p:spPr>
        <p:txBody>
          <a:bodyPr wrap="none" rtlCol="0">
            <a:spAutoFit/>
          </a:bodyPr>
          <a:lstStyle/>
          <a:p>
            <a:r>
              <a:rPr lang="en-US" sz="2400" dirty="0"/>
              <a:t>4321</a:t>
            </a:r>
          </a:p>
        </p:txBody>
      </p:sp>
      <p:sp>
        <p:nvSpPr>
          <p:cNvPr id="29" name="TextBox 28">
            <a:extLst>
              <a:ext uri="{FF2B5EF4-FFF2-40B4-BE49-F238E27FC236}">
                <a16:creationId xmlns:a16="http://schemas.microsoft.com/office/drawing/2014/main" id="{906729F4-0DB9-1A8F-B347-A8628BBFAFFF}"/>
              </a:ext>
            </a:extLst>
          </p:cNvPr>
          <p:cNvSpPr txBox="1"/>
          <p:nvPr/>
        </p:nvSpPr>
        <p:spPr>
          <a:xfrm>
            <a:off x="12317372" y="6824600"/>
            <a:ext cx="806631" cy="461665"/>
          </a:xfrm>
          <a:prstGeom prst="rect">
            <a:avLst/>
          </a:prstGeom>
          <a:noFill/>
        </p:spPr>
        <p:txBody>
          <a:bodyPr wrap="none" rtlCol="0">
            <a:spAutoFit/>
          </a:bodyPr>
          <a:lstStyle/>
          <a:p>
            <a:r>
              <a:rPr lang="en-US" sz="2400" dirty="0"/>
              <a:t>4312</a:t>
            </a:r>
          </a:p>
        </p:txBody>
      </p:sp>
      <p:sp>
        <p:nvSpPr>
          <p:cNvPr id="30" name="TextBox 29">
            <a:extLst>
              <a:ext uri="{FF2B5EF4-FFF2-40B4-BE49-F238E27FC236}">
                <a16:creationId xmlns:a16="http://schemas.microsoft.com/office/drawing/2014/main" id="{D8379C78-F188-65F0-BB22-714B1D608383}"/>
              </a:ext>
            </a:extLst>
          </p:cNvPr>
          <p:cNvSpPr txBox="1"/>
          <p:nvPr/>
        </p:nvSpPr>
        <p:spPr>
          <a:xfrm>
            <a:off x="11181955" y="7826748"/>
            <a:ext cx="806631" cy="461665"/>
          </a:xfrm>
          <a:prstGeom prst="rect">
            <a:avLst/>
          </a:prstGeom>
          <a:noFill/>
        </p:spPr>
        <p:txBody>
          <a:bodyPr wrap="none" rtlCol="0">
            <a:spAutoFit/>
          </a:bodyPr>
          <a:lstStyle/>
          <a:p>
            <a:r>
              <a:rPr lang="en-US" sz="2400" dirty="0"/>
              <a:t>1342</a:t>
            </a:r>
          </a:p>
        </p:txBody>
      </p:sp>
      <p:sp>
        <p:nvSpPr>
          <p:cNvPr id="31" name="TextBox 30">
            <a:extLst>
              <a:ext uri="{FF2B5EF4-FFF2-40B4-BE49-F238E27FC236}">
                <a16:creationId xmlns:a16="http://schemas.microsoft.com/office/drawing/2014/main" id="{62E4E58E-B308-4A84-8376-335E160D301B}"/>
              </a:ext>
            </a:extLst>
          </p:cNvPr>
          <p:cNvSpPr txBox="1"/>
          <p:nvPr/>
        </p:nvSpPr>
        <p:spPr>
          <a:xfrm>
            <a:off x="11183708" y="5911612"/>
            <a:ext cx="806631" cy="461665"/>
          </a:xfrm>
          <a:prstGeom prst="rect">
            <a:avLst/>
          </a:prstGeom>
          <a:noFill/>
        </p:spPr>
        <p:txBody>
          <a:bodyPr wrap="none" rtlCol="0">
            <a:spAutoFit/>
          </a:bodyPr>
          <a:lstStyle/>
          <a:p>
            <a:r>
              <a:rPr lang="en-US" sz="2400" dirty="0"/>
              <a:t>3412</a:t>
            </a:r>
          </a:p>
        </p:txBody>
      </p:sp>
      <p:sp>
        <p:nvSpPr>
          <p:cNvPr id="32" name="TextBox 31">
            <a:extLst>
              <a:ext uri="{FF2B5EF4-FFF2-40B4-BE49-F238E27FC236}">
                <a16:creationId xmlns:a16="http://schemas.microsoft.com/office/drawing/2014/main" id="{667A753F-175F-E664-F6AE-FC95414DFE04}"/>
              </a:ext>
            </a:extLst>
          </p:cNvPr>
          <p:cNvSpPr txBox="1"/>
          <p:nvPr/>
        </p:nvSpPr>
        <p:spPr>
          <a:xfrm>
            <a:off x="11193384" y="6824600"/>
            <a:ext cx="806631" cy="461665"/>
          </a:xfrm>
          <a:prstGeom prst="rect">
            <a:avLst/>
          </a:prstGeom>
          <a:noFill/>
        </p:spPr>
        <p:txBody>
          <a:bodyPr wrap="none" rtlCol="0">
            <a:spAutoFit/>
          </a:bodyPr>
          <a:lstStyle/>
          <a:p>
            <a:r>
              <a:rPr lang="en-US" sz="2400" dirty="0"/>
              <a:t>3142</a:t>
            </a:r>
          </a:p>
        </p:txBody>
      </p:sp>
      <p:sp>
        <p:nvSpPr>
          <p:cNvPr id="33" name="TextBox 32">
            <a:extLst>
              <a:ext uri="{FF2B5EF4-FFF2-40B4-BE49-F238E27FC236}">
                <a16:creationId xmlns:a16="http://schemas.microsoft.com/office/drawing/2014/main" id="{DDC3525C-F057-ABC3-9454-3CB12B3EE0C6}"/>
              </a:ext>
            </a:extLst>
          </p:cNvPr>
          <p:cNvSpPr txBox="1"/>
          <p:nvPr/>
        </p:nvSpPr>
        <p:spPr>
          <a:xfrm>
            <a:off x="12344398" y="8798028"/>
            <a:ext cx="806631" cy="461665"/>
          </a:xfrm>
          <a:prstGeom prst="rect">
            <a:avLst/>
          </a:prstGeom>
          <a:noFill/>
        </p:spPr>
        <p:txBody>
          <a:bodyPr wrap="none" rtlCol="0">
            <a:spAutoFit/>
          </a:bodyPr>
          <a:lstStyle/>
          <a:p>
            <a:r>
              <a:rPr lang="en-US" sz="2400" dirty="0"/>
              <a:t>1432</a:t>
            </a:r>
          </a:p>
        </p:txBody>
      </p:sp>
      <p:cxnSp>
        <p:nvCxnSpPr>
          <p:cNvPr id="35" name="Straight Connector 34">
            <a:extLst>
              <a:ext uri="{FF2B5EF4-FFF2-40B4-BE49-F238E27FC236}">
                <a16:creationId xmlns:a16="http://schemas.microsoft.com/office/drawing/2014/main" id="{2AC5AE01-71C4-F91D-8E71-7538D1E462F9}"/>
              </a:ext>
            </a:extLst>
          </p:cNvPr>
          <p:cNvCxnSpPr>
            <a:cxnSpLocks/>
            <a:stCxn id="6" idx="2"/>
            <a:endCxn id="12" idx="0"/>
          </p:cNvCxnSpPr>
          <p:nvPr/>
        </p:nvCxnSpPr>
        <p:spPr>
          <a:xfrm flipH="1">
            <a:off x="12747715" y="1517393"/>
            <a:ext cx="793931" cy="4568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A6C5E1B-D7B9-1C02-BAA4-49081B25B1D6}"/>
              </a:ext>
            </a:extLst>
          </p:cNvPr>
          <p:cNvCxnSpPr>
            <a:cxnSpLocks/>
            <a:stCxn id="6" idx="2"/>
            <a:endCxn id="13" idx="0"/>
          </p:cNvCxnSpPr>
          <p:nvPr/>
        </p:nvCxnSpPr>
        <p:spPr>
          <a:xfrm>
            <a:off x="13541646" y="1517393"/>
            <a:ext cx="1552019" cy="537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940BF14-1FE7-D1CC-24BB-7D5E8561DA69}"/>
              </a:ext>
            </a:extLst>
          </p:cNvPr>
          <p:cNvCxnSpPr>
            <a:cxnSpLocks/>
            <a:stCxn id="12" idx="2"/>
            <a:endCxn id="15" idx="0"/>
          </p:cNvCxnSpPr>
          <p:nvPr/>
        </p:nvCxnSpPr>
        <p:spPr>
          <a:xfrm>
            <a:off x="12747715" y="2435881"/>
            <a:ext cx="1187630" cy="658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86F8F63-05F2-9886-C77A-6510973E0CB0}"/>
              </a:ext>
            </a:extLst>
          </p:cNvPr>
          <p:cNvCxnSpPr>
            <a:cxnSpLocks/>
            <a:stCxn id="12" idx="2"/>
            <a:endCxn id="14" idx="0"/>
          </p:cNvCxnSpPr>
          <p:nvPr/>
        </p:nvCxnSpPr>
        <p:spPr>
          <a:xfrm flipH="1">
            <a:off x="11757115" y="2435881"/>
            <a:ext cx="990600" cy="452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010C490-F003-780F-C040-50F0A1181396}"/>
              </a:ext>
            </a:extLst>
          </p:cNvPr>
          <p:cNvCxnSpPr>
            <a:stCxn id="14" idx="2"/>
            <a:endCxn id="17" idx="0"/>
          </p:cNvCxnSpPr>
          <p:nvPr/>
        </p:nvCxnSpPr>
        <p:spPr>
          <a:xfrm flipH="1">
            <a:off x="11104372" y="3350281"/>
            <a:ext cx="652743"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DF5352B-6C0F-4AC5-9A7F-176880D27DBF}"/>
              </a:ext>
            </a:extLst>
          </p:cNvPr>
          <p:cNvCxnSpPr>
            <a:cxnSpLocks/>
            <a:stCxn id="14" idx="2"/>
            <a:endCxn id="18" idx="0"/>
          </p:cNvCxnSpPr>
          <p:nvPr/>
        </p:nvCxnSpPr>
        <p:spPr>
          <a:xfrm>
            <a:off x="11757115" y="3350281"/>
            <a:ext cx="462942"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0CDAF7A-D539-79B3-43FE-BD3FFB3B6CA5}"/>
              </a:ext>
            </a:extLst>
          </p:cNvPr>
          <p:cNvCxnSpPr>
            <a:cxnSpLocks/>
            <a:stCxn id="15" idx="2"/>
            <a:endCxn id="19" idx="0"/>
          </p:cNvCxnSpPr>
          <p:nvPr/>
        </p:nvCxnSpPr>
        <p:spPr>
          <a:xfrm>
            <a:off x="13935345" y="3555985"/>
            <a:ext cx="7780" cy="476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018C377-40DC-0B34-082F-2FE98D0D006E}"/>
              </a:ext>
            </a:extLst>
          </p:cNvPr>
          <p:cNvCxnSpPr>
            <a:cxnSpLocks/>
            <a:stCxn id="18" idx="2"/>
            <a:endCxn id="21" idx="0"/>
          </p:cNvCxnSpPr>
          <p:nvPr/>
        </p:nvCxnSpPr>
        <p:spPr>
          <a:xfrm>
            <a:off x="12220057" y="4384815"/>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0E9C6E0-ACD8-4998-5B7A-FABCDD38E2E9}"/>
              </a:ext>
            </a:extLst>
          </p:cNvPr>
          <p:cNvCxnSpPr>
            <a:cxnSpLocks/>
            <a:stCxn id="17" idx="2"/>
            <a:endCxn id="20" idx="0"/>
          </p:cNvCxnSpPr>
          <p:nvPr/>
        </p:nvCxnSpPr>
        <p:spPr>
          <a:xfrm>
            <a:off x="11104372" y="4384815"/>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0E76D7E-CACB-F614-F115-3DEBCC4C8778}"/>
              </a:ext>
            </a:extLst>
          </p:cNvPr>
          <p:cNvCxnSpPr>
            <a:cxnSpLocks/>
            <a:stCxn id="21" idx="2"/>
            <a:endCxn id="31" idx="0"/>
          </p:cNvCxnSpPr>
          <p:nvPr/>
        </p:nvCxnSpPr>
        <p:spPr>
          <a:xfrm flipH="1">
            <a:off x="11587024" y="5481421"/>
            <a:ext cx="681918" cy="430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B4EAAA-2995-2E18-EAB5-CC069E464280}"/>
              </a:ext>
            </a:extLst>
          </p:cNvPr>
          <p:cNvCxnSpPr>
            <a:cxnSpLocks/>
            <a:stCxn id="21" idx="2"/>
            <a:endCxn id="28" idx="0"/>
          </p:cNvCxnSpPr>
          <p:nvPr/>
        </p:nvCxnSpPr>
        <p:spPr>
          <a:xfrm>
            <a:off x="12268942" y="5481421"/>
            <a:ext cx="456456"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6D16838-29C3-CEA3-AE9B-9A2855DF23AD}"/>
              </a:ext>
            </a:extLst>
          </p:cNvPr>
          <p:cNvCxnSpPr>
            <a:cxnSpLocks/>
            <a:stCxn id="22" idx="2"/>
            <a:endCxn id="25" idx="0"/>
          </p:cNvCxnSpPr>
          <p:nvPr/>
        </p:nvCxnSpPr>
        <p:spPr>
          <a:xfrm flipH="1">
            <a:off x="13554346" y="5484763"/>
            <a:ext cx="8269" cy="434199"/>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88187D8-C81A-D43F-32F4-0D44FDC80C27}"/>
              </a:ext>
            </a:extLst>
          </p:cNvPr>
          <p:cNvCxnSpPr>
            <a:cxnSpLocks/>
            <a:stCxn id="19" idx="2"/>
            <a:endCxn id="22" idx="0"/>
          </p:cNvCxnSpPr>
          <p:nvPr/>
        </p:nvCxnSpPr>
        <p:spPr>
          <a:xfrm flipH="1">
            <a:off x="13562615" y="4494370"/>
            <a:ext cx="380510" cy="528728"/>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8CFF9E5-D8DA-8D96-6CF9-96EE61B115F7}"/>
              </a:ext>
            </a:extLst>
          </p:cNvPr>
          <p:cNvCxnSpPr>
            <a:cxnSpLocks/>
            <a:stCxn id="19" idx="2"/>
            <a:endCxn id="23" idx="0"/>
          </p:cNvCxnSpPr>
          <p:nvPr/>
        </p:nvCxnSpPr>
        <p:spPr>
          <a:xfrm>
            <a:off x="13943125" y="4494370"/>
            <a:ext cx="664959" cy="52538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77190F9B-680F-8D08-AAA5-7910C5C81394}"/>
              </a:ext>
            </a:extLst>
          </p:cNvPr>
          <p:cNvCxnSpPr>
            <a:cxnSpLocks/>
            <a:stCxn id="28" idx="2"/>
            <a:endCxn id="29" idx="0"/>
          </p:cNvCxnSpPr>
          <p:nvPr/>
        </p:nvCxnSpPr>
        <p:spPr>
          <a:xfrm flipH="1">
            <a:off x="12720688" y="6383843"/>
            <a:ext cx="0"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6C4A00D-0E1E-8DE7-62E4-4DC32335A943}"/>
              </a:ext>
            </a:extLst>
          </p:cNvPr>
          <p:cNvCxnSpPr>
            <a:cxnSpLocks/>
            <a:stCxn id="25" idx="2"/>
            <a:endCxn id="26" idx="0"/>
          </p:cNvCxnSpPr>
          <p:nvPr/>
        </p:nvCxnSpPr>
        <p:spPr>
          <a:xfrm>
            <a:off x="13554346" y="6380627"/>
            <a:ext cx="0" cy="396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A0AC90D-019E-B0F4-C548-24271680DC7A}"/>
              </a:ext>
            </a:extLst>
          </p:cNvPr>
          <p:cNvCxnSpPr>
            <a:cxnSpLocks/>
            <a:stCxn id="31" idx="2"/>
            <a:endCxn id="32" idx="0"/>
          </p:cNvCxnSpPr>
          <p:nvPr/>
        </p:nvCxnSpPr>
        <p:spPr>
          <a:xfrm>
            <a:off x="11587024" y="6373277"/>
            <a:ext cx="0" cy="451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9AE4E2D0-CBD7-B1F1-C3F5-0FBB0CAC2311}"/>
              </a:ext>
            </a:extLst>
          </p:cNvPr>
          <p:cNvCxnSpPr>
            <a:cxnSpLocks/>
            <a:stCxn id="32" idx="2"/>
            <a:endCxn id="30" idx="0"/>
          </p:cNvCxnSpPr>
          <p:nvPr/>
        </p:nvCxnSpPr>
        <p:spPr>
          <a:xfrm flipH="1">
            <a:off x="11585271" y="7286265"/>
            <a:ext cx="0" cy="540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54D6A26B-F106-9676-3472-A2E4DC6D9910}"/>
              </a:ext>
            </a:extLst>
          </p:cNvPr>
          <p:cNvCxnSpPr>
            <a:cxnSpLocks/>
            <a:stCxn id="29" idx="2"/>
            <a:endCxn id="27" idx="0"/>
          </p:cNvCxnSpPr>
          <p:nvPr/>
        </p:nvCxnSpPr>
        <p:spPr>
          <a:xfrm>
            <a:off x="12720688" y="7286265"/>
            <a:ext cx="1"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0C3E9F9-D052-1B26-3EAD-F943DB290E6A}"/>
              </a:ext>
            </a:extLst>
          </p:cNvPr>
          <p:cNvCxnSpPr>
            <a:cxnSpLocks/>
            <a:stCxn id="26" idx="2"/>
            <a:endCxn id="24" idx="0"/>
          </p:cNvCxnSpPr>
          <p:nvPr/>
        </p:nvCxnSpPr>
        <p:spPr>
          <a:xfrm>
            <a:off x="13569929" y="7238794"/>
            <a:ext cx="0" cy="54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BE9A1DA-23B0-D6EB-1A12-3ED67D2FD29A}"/>
              </a:ext>
            </a:extLst>
          </p:cNvPr>
          <p:cNvCxnSpPr>
            <a:cxnSpLocks/>
            <a:stCxn id="27" idx="2"/>
            <a:endCxn id="33" idx="0"/>
          </p:cNvCxnSpPr>
          <p:nvPr/>
        </p:nvCxnSpPr>
        <p:spPr>
          <a:xfrm>
            <a:off x="12720689" y="8272979"/>
            <a:ext cx="0"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30642A5-3FE5-12CA-144E-96CBC2AC049E}"/>
              </a:ext>
            </a:extLst>
          </p:cNvPr>
          <p:cNvCxnSpPr>
            <a:cxnSpLocks/>
            <a:stCxn id="13" idx="2"/>
            <a:endCxn id="16" idx="0"/>
          </p:cNvCxnSpPr>
          <p:nvPr/>
        </p:nvCxnSpPr>
        <p:spPr>
          <a:xfrm flipH="1">
            <a:off x="15089806" y="2516537"/>
            <a:ext cx="3859" cy="430375"/>
          </a:xfrm>
          <a:prstGeom prst="line">
            <a:avLst/>
          </a:prstGeom>
        </p:spPr>
        <p:style>
          <a:lnRef idx="2">
            <a:schemeClr val="accent1"/>
          </a:lnRef>
          <a:fillRef idx="0">
            <a:schemeClr val="accent1"/>
          </a:fillRef>
          <a:effectRef idx="1">
            <a:schemeClr val="accent1"/>
          </a:effectRef>
          <a:fontRef idx="minor">
            <a:schemeClr val="tx1"/>
          </a:fontRef>
        </p:style>
      </p:cxnSp>
      <p:sp>
        <p:nvSpPr>
          <p:cNvPr id="203" name="Title 202">
            <a:extLst>
              <a:ext uri="{FF2B5EF4-FFF2-40B4-BE49-F238E27FC236}">
                <a16:creationId xmlns:a16="http://schemas.microsoft.com/office/drawing/2014/main" id="{29F60B40-2E4D-8E3C-BF72-FAC8977B61C5}"/>
              </a:ext>
            </a:extLst>
          </p:cNvPr>
          <p:cNvSpPr>
            <a:spLocks noGrp="1"/>
          </p:cNvSpPr>
          <p:nvPr>
            <p:ph type="title"/>
          </p:nvPr>
        </p:nvSpPr>
        <p:spPr>
          <a:xfrm>
            <a:off x="1066800" y="862336"/>
            <a:ext cx="14580108" cy="2249424"/>
          </a:xfrm>
        </p:spPr>
        <p:txBody>
          <a:bodyPr/>
          <a:lstStyle/>
          <a:p>
            <a:r>
              <a:rPr lang="en-US" dirty="0"/>
              <a:t>Constructing </a:t>
            </a:r>
            <a:r>
              <a:rPr lang="en-US" dirty="0" err="1"/>
              <a:t>ist</a:t>
            </a:r>
            <a:r>
              <a:rPr lang="en-US" dirty="0"/>
              <a:t> using bn</a:t>
            </a:r>
          </a:p>
        </p:txBody>
      </p:sp>
    </p:spTree>
    <p:extLst>
      <p:ext uri="{BB962C8B-B14F-4D97-AF65-F5344CB8AC3E}">
        <p14:creationId xmlns:p14="http://schemas.microsoft.com/office/powerpoint/2010/main" val="285683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par>
                                <p:cTn id="109" presetID="10" presetClass="entr" presetSubtype="0"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500"/>
                                        <p:tgtEl>
                                          <p:spTgt spid="3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fade">
                                      <p:cBhvr>
                                        <p:cTn id="130" dur="500"/>
                                        <p:tgtEl>
                                          <p:spTgt spid="8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fade">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80"/>
                                        </p:tgtEl>
                                        <p:attrNameLst>
                                          <p:attrName>style.visibility</p:attrName>
                                        </p:attrNameLst>
                                      </p:cBhvr>
                                      <p:to>
                                        <p:strVal val="visible"/>
                                      </p:to>
                                    </p:set>
                                    <p:animEffect transition="in" filter="fade">
                                      <p:cBhvr>
                                        <p:cTn id="138" dur="500"/>
                                        <p:tgtEl>
                                          <p:spTgt spid="8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fade">
                                      <p:cBhvr>
                                        <p:cTn id="149" dur="500"/>
                                        <p:tgtEl>
                                          <p:spTgt spid="2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91"/>
                                        </p:tgtEl>
                                        <p:attrNameLst>
                                          <p:attrName>style.visibility</p:attrName>
                                        </p:attrNameLst>
                                      </p:cBhvr>
                                      <p:to>
                                        <p:strVal val="visible"/>
                                      </p:to>
                                    </p:set>
                                    <p:animEffect transition="in" filter="fade">
                                      <p:cBhvr>
                                        <p:cTn id="154" dur="500"/>
                                        <p:tgtEl>
                                          <p:spTgt spid="9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96"/>
                                        </p:tgtEl>
                                        <p:attrNameLst>
                                          <p:attrName>style.visibility</p:attrName>
                                        </p:attrNameLst>
                                      </p:cBhvr>
                                      <p:to>
                                        <p:strVal val="visible"/>
                                      </p:to>
                                    </p:set>
                                    <p:animEffect transition="in" filter="fade">
                                      <p:cBhvr>
                                        <p:cTn id="162" dur="500"/>
                                        <p:tgtEl>
                                          <p:spTgt spid="9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7"/>
                                        </p:tgtEl>
                                        <p:attrNameLst>
                                          <p:attrName>style.visibility</p:attrName>
                                        </p:attrNameLst>
                                      </p:cBhvr>
                                      <p:to>
                                        <p:strVal val="visible"/>
                                      </p:to>
                                    </p:set>
                                    <p:animEffect transition="in" filter="fade">
                                      <p:cBhvr>
                                        <p:cTn id="165" dur="500"/>
                                        <p:tgtEl>
                                          <p:spTgt spid="27"/>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100"/>
                                        </p:tgtEl>
                                        <p:attrNameLst>
                                          <p:attrName>style.visibility</p:attrName>
                                        </p:attrNameLst>
                                      </p:cBhvr>
                                      <p:to>
                                        <p:strVal val="visible"/>
                                      </p:to>
                                    </p:set>
                                    <p:animEffect transition="in" filter="fade">
                                      <p:cBhvr>
                                        <p:cTn id="170" dur="500"/>
                                        <p:tgtEl>
                                          <p:spTgt spid="10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4"/>
                                        </p:tgtEl>
                                        <p:attrNameLst>
                                          <p:attrName>style.visibility</p:attrName>
                                        </p:attrNameLst>
                                      </p:cBhvr>
                                      <p:to>
                                        <p:strVal val="visible"/>
                                      </p:to>
                                    </p:set>
                                    <p:animEffect transition="in" filter="fade">
                                      <p:cBhvr>
                                        <p:cTn id="173" dur="500"/>
                                        <p:tgtEl>
                                          <p:spTgt spid="24"/>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fade">
                                      <p:cBhvr>
                                        <p:cTn id="178" dur="500"/>
                                        <p:tgtEl>
                                          <p:spTgt spid="10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fade">
                                      <p:cBhvr>
                                        <p:cTn id="18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chemeClr val="accent6">
                <a:lumMod val="20000"/>
                <a:lumOff val="80000"/>
              </a:schemeClr>
            </a:gs>
            <a:gs pos="100000">
              <a:srgbClr val="7030A0"/>
            </a:gs>
          </a:gsLst>
          <a:lin ang="5400000" scaled="1"/>
        </a:gradFill>
        <a:effectLst/>
      </p:bgPr>
    </p:bg>
    <p:spTree>
      <p:nvGrpSpPr>
        <p:cNvPr id="1" name="">
          <a:extLst>
            <a:ext uri="{FF2B5EF4-FFF2-40B4-BE49-F238E27FC236}">
              <a16:creationId xmlns:a16="http://schemas.microsoft.com/office/drawing/2014/main" id="{F78E1C4B-3A5A-233D-A470-B27EB2D25EB6}"/>
            </a:ext>
          </a:extLst>
        </p:cNvPr>
        <p:cNvGrpSpPr/>
        <p:nvPr/>
      </p:nvGrpSpPr>
      <p:grpSpPr>
        <a:xfrm>
          <a:off x="0" y="0"/>
          <a:ext cx="0" cy="0"/>
          <a:chOff x="0" y="0"/>
          <a:chExt cx="0" cy="0"/>
        </a:xfrm>
      </p:grpSpPr>
      <p:sp>
        <p:nvSpPr>
          <p:cNvPr id="203" name="Title 202">
            <a:extLst>
              <a:ext uri="{FF2B5EF4-FFF2-40B4-BE49-F238E27FC236}">
                <a16:creationId xmlns:a16="http://schemas.microsoft.com/office/drawing/2014/main" id="{05C956CD-E2B8-978E-467C-6B34B63D2E52}"/>
              </a:ext>
            </a:extLst>
          </p:cNvPr>
          <p:cNvSpPr>
            <a:spLocks noGrp="1"/>
          </p:cNvSpPr>
          <p:nvPr>
            <p:ph type="title"/>
          </p:nvPr>
        </p:nvSpPr>
        <p:spPr>
          <a:xfrm>
            <a:off x="1066800" y="862336"/>
            <a:ext cx="14580108" cy="2249424"/>
          </a:xfrm>
        </p:spPr>
        <p:txBody>
          <a:bodyPr/>
          <a:lstStyle/>
          <a:p>
            <a:r>
              <a:rPr lang="en-US" dirty="0"/>
              <a:t>What will be path in this </a:t>
            </a:r>
            <a:r>
              <a:rPr lang="en-US" dirty="0" err="1"/>
              <a:t>ist</a:t>
            </a:r>
            <a:r>
              <a:rPr lang="en-US" dirty="0"/>
              <a:t> for </a:t>
            </a:r>
            <a:r>
              <a:rPr lang="en-US" dirty="0">
                <a:solidFill>
                  <a:srgbClr val="92D050"/>
                </a:solidFill>
              </a:rPr>
              <a:t>4213</a:t>
            </a:r>
            <a:r>
              <a:rPr lang="en-US" dirty="0"/>
              <a:t> to the root?</a:t>
            </a:r>
          </a:p>
        </p:txBody>
      </p:sp>
      <p:sp>
        <p:nvSpPr>
          <p:cNvPr id="2" name="TextBox 1">
            <a:extLst>
              <a:ext uri="{FF2B5EF4-FFF2-40B4-BE49-F238E27FC236}">
                <a16:creationId xmlns:a16="http://schemas.microsoft.com/office/drawing/2014/main" id="{6C87C4C5-3386-5E1D-3137-E01D2F7A8CC6}"/>
              </a:ext>
            </a:extLst>
          </p:cNvPr>
          <p:cNvSpPr txBox="1"/>
          <p:nvPr/>
        </p:nvSpPr>
        <p:spPr>
          <a:xfrm>
            <a:off x="15141485" y="413644"/>
            <a:ext cx="1022892" cy="461664"/>
          </a:xfrm>
          <a:prstGeom prst="rect">
            <a:avLst/>
          </a:prstGeom>
          <a:noFill/>
        </p:spPr>
        <p:txBody>
          <a:bodyPr wrap="square" rtlCol="0">
            <a:spAutoFit/>
          </a:bodyPr>
          <a:lstStyle/>
          <a:p>
            <a:r>
              <a:rPr lang="en-US" sz="2400" dirty="0"/>
              <a:t>1234</a:t>
            </a:r>
          </a:p>
        </p:txBody>
      </p:sp>
      <p:sp>
        <p:nvSpPr>
          <p:cNvPr id="3" name="TextBox 2">
            <a:extLst>
              <a:ext uri="{FF2B5EF4-FFF2-40B4-BE49-F238E27FC236}">
                <a16:creationId xmlns:a16="http://schemas.microsoft.com/office/drawing/2014/main" id="{B9EDC274-0136-7C42-EF3B-37D25CB83B57}"/>
              </a:ext>
            </a:extLst>
          </p:cNvPr>
          <p:cNvSpPr txBox="1"/>
          <p:nvPr/>
        </p:nvSpPr>
        <p:spPr>
          <a:xfrm>
            <a:off x="15141485" y="1278872"/>
            <a:ext cx="1022892" cy="461665"/>
          </a:xfrm>
          <a:prstGeom prst="rect">
            <a:avLst/>
          </a:prstGeom>
          <a:noFill/>
        </p:spPr>
        <p:txBody>
          <a:bodyPr wrap="square" rtlCol="0">
            <a:spAutoFit/>
          </a:bodyPr>
          <a:lstStyle/>
          <a:p>
            <a:r>
              <a:rPr lang="en-US" sz="2400" dirty="0"/>
              <a:t>2134</a:t>
            </a:r>
          </a:p>
        </p:txBody>
      </p:sp>
      <p:cxnSp>
        <p:nvCxnSpPr>
          <p:cNvPr id="4" name="Straight Connector 3">
            <a:extLst>
              <a:ext uri="{FF2B5EF4-FFF2-40B4-BE49-F238E27FC236}">
                <a16:creationId xmlns:a16="http://schemas.microsoft.com/office/drawing/2014/main" id="{A12212DF-2DEC-15F4-2233-E363186402BB}"/>
              </a:ext>
            </a:extLst>
          </p:cNvPr>
          <p:cNvCxnSpPr>
            <a:cxnSpLocks/>
            <a:stCxn id="2" idx="2"/>
            <a:endCxn id="3" idx="0"/>
          </p:cNvCxnSpPr>
          <p:nvPr/>
        </p:nvCxnSpPr>
        <p:spPr>
          <a:xfrm>
            <a:off x="15652931" y="875308"/>
            <a:ext cx="0" cy="434199"/>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D5C7BBD1-3981-C55D-B7E8-4FF9363A64C2}"/>
              </a:ext>
            </a:extLst>
          </p:cNvPr>
          <p:cNvSpPr txBox="1"/>
          <p:nvPr/>
        </p:nvSpPr>
        <p:spPr>
          <a:xfrm>
            <a:off x="14455684" y="2197360"/>
            <a:ext cx="806631" cy="461665"/>
          </a:xfrm>
          <a:prstGeom prst="rect">
            <a:avLst/>
          </a:prstGeom>
          <a:noFill/>
        </p:spPr>
        <p:txBody>
          <a:bodyPr wrap="none" rtlCol="0">
            <a:spAutoFit/>
          </a:bodyPr>
          <a:lstStyle/>
          <a:p>
            <a:r>
              <a:rPr lang="en-US" sz="2400" dirty="0"/>
              <a:t>2314</a:t>
            </a:r>
          </a:p>
        </p:txBody>
      </p:sp>
      <p:sp>
        <p:nvSpPr>
          <p:cNvPr id="6" name="TextBox 5">
            <a:extLst>
              <a:ext uri="{FF2B5EF4-FFF2-40B4-BE49-F238E27FC236}">
                <a16:creationId xmlns:a16="http://schemas.microsoft.com/office/drawing/2014/main" id="{E3DD5801-4887-6F28-57D8-E2C4CE613802}"/>
              </a:ext>
            </a:extLst>
          </p:cNvPr>
          <p:cNvSpPr txBox="1"/>
          <p:nvPr/>
        </p:nvSpPr>
        <p:spPr>
          <a:xfrm>
            <a:off x="16801634" y="2278016"/>
            <a:ext cx="806631" cy="461665"/>
          </a:xfrm>
          <a:prstGeom prst="rect">
            <a:avLst/>
          </a:prstGeom>
          <a:noFill/>
        </p:spPr>
        <p:txBody>
          <a:bodyPr wrap="none" rtlCol="0">
            <a:spAutoFit/>
          </a:bodyPr>
          <a:lstStyle/>
          <a:p>
            <a:r>
              <a:rPr lang="en-US" sz="2400" dirty="0"/>
              <a:t>2143</a:t>
            </a:r>
          </a:p>
        </p:txBody>
      </p:sp>
      <p:sp>
        <p:nvSpPr>
          <p:cNvPr id="7" name="TextBox 6">
            <a:extLst>
              <a:ext uri="{FF2B5EF4-FFF2-40B4-BE49-F238E27FC236}">
                <a16:creationId xmlns:a16="http://schemas.microsoft.com/office/drawing/2014/main" id="{6F261ED7-7691-86DA-F3AD-78E7B49467F8}"/>
              </a:ext>
            </a:extLst>
          </p:cNvPr>
          <p:cNvSpPr txBox="1"/>
          <p:nvPr/>
        </p:nvSpPr>
        <p:spPr>
          <a:xfrm>
            <a:off x="13465084" y="3111760"/>
            <a:ext cx="806631" cy="461665"/>
          </a:xfrm>
          <a:prstGeom prst="rect">
            <a:avLst/>
          </a:prstGeom>
          <a:noFill/>
        </p:spPr>
        <p:txBody>
          <a:bodyPr wrap="none" rtlCol="0">
            <a:spAutoFit/>
          </a:bodyPr>
          <a:lstStyle/>
          <a:p>
            <a:r>
              <a:rPr lang="en-US" sz="2400" dirty="0"/>
              <a:t>3214</a:t>
            </a:r>
          </a:p>
        </p:txBody>
      </p:sp>
      <p:sp>
        <p:nvSpPr>
          <p:cNvPr id="8" name="TextBox 7">
            <a:extLst>
              <a:ext uri="{FF2B5EF4-FFF2-40B4-BE49-F238E27FC236}">
                <a16:creationId xmlns:a16="http://schemas.microsoft.com/office/drawing/2014/main" id="{67BD3AE7-A2AD-2518-D11E-E416C7306B2D}"/>
              </a:ext>
            </a:extLst>
          </p:cNvPr>
          <p:cNvSpPr txBox="1"/>
          <p:nvPr/>
        </p:nvSpPr>
        <p:spPr>
          <a:xfrm>
            <a:off x="15643314" y="3317464"/>
            <a:ext cx="806631" cy="461665"/>
          </a:xfrm>
          <a:prstGeom prst="rect">
            <a:avLst/>
          </a:prstGeom>
          <a:noFill/>
        </p:spPr>
        <p:txBody>
          <a:bodyPr wrap="none" rtlCol="0">
            <a:spAutoFit/>
          </a:bodyPr>
          <a:lstStyle/>
          <a:p>
            <a:r>
              <a:rPr lang="en-US" sz="2400" dirty="0"/>
              <a:t>2341</a:t>
            </a:r>
          </a:p>
        </p:txBody>
      </p:sp>
      <p:sp>
        <p:nvSpPr>
          <p:cNvPr id="9" name="TextBox 8">
            <a:extLst>
              <a:ext uri="{FF2B5EF4-FFF2-40B4-BE49-F238E27FC236}">
                <a16:creationId xmlns:a16="http://schemas.microsoft.com/office/drawing/2014/main" id="{F5312D6C-C247-6FFB-9CD5-C24CA2FDA896}"/>
              </a:ext>
            </a:extLst>
          </p:cNvPr>
          <p:cNvSpPr txBox="1"/>
          <p:nvPr/>
        </p:nvSpPr>
        <p:spPr>
          <a:xfrm>
            <a:off x="16797775" y="3170056"/>
            <a:ext cx="806631" cy="461665"/>
          </a:xfrm>
          <a:prstGeom prst="rect">
            <a:avLst/>
          </a:prstGeom>
          <a:noFill/>
        </p:spPr>
        <p:txBody>
          <a:bodyPr wrap="none" rtlCol="0">
            <a:spAutoFit/>
          </a:bodyPr>
          <a:lstStyle/>
          <a:p>
            <a:r>
              <a:rPr lang="en-US" sz="2400" dirty="0"/>
              <a:t>1243</a:t>
            </a:r>
          </a:p>
        </p:txBody>
      </p:sp>
      <p:sp>
        <p:nvSpPr>
          <p:cNvPr id="10" name="TextBox 9">
            <a:extLst>
              <a:ext uri="{FF2B5EF4-FFF2-40B4-BE49-F238E27FC236}">
                <a16:creationId xmlns:a16="http://schemas.microsoft.com/office/drawing/2014/main" id="{14D416CA-DFA9-4C63-54E9-56F8BDA078F7}"/>
              </a:ext>
            </a:extLst>
          </p:cNvPr>
          <p:cNvSpPr txBox="1"/>
          <p:nvPr/>
        </p:nvSpPr>
        <p:spPr>
          <a:xfrm>
            <a:off x="12812341" y="4146294"/>
            <a:ext cx="806631" cy="461665"/>
          </a:xfrm>
          <a:prstGeom prst="rect">
            <a:avLst/>
          </a:prstGeom>
          <a:noFill/>
        </p:spPr>
        <p:txBody>
          <a:bodyPr wrap="none" rtlCol="0">
            <a:spAutoFit/>
          </a:bodyPr>
          <a:lstStyle/>
          <a:p>
            <a:r>
              <a:rPr lang="en-US" sz="2400" dirty="0"/>
              <a:t>3124</a:t>
            </a:r>
          </a:p>
        </p:txBody>
      </p:sp>
      <p:sp>
        <p:nvSpPr>
          <p:cNvPr id="11" name="TextBox 10">
            <a:extLst>
              <a:ext uri="{FF2B5EF4-FFF2-40B4-BE49-F238E27FC236}">
                <a16:creationId xmlns:a16="http://schemas.microsoft.com/office/drawing/2014/main" id="{E53E429A-FF41-8EB4-3B3C-F5C9571150AF}"/>
              </a:ext>
            </a:extLst>
          </p:cNvPr>
          <p:cNvSpPr txBox="1"/>
          <p:nvPr/>
        </p:nvSpPr>
        <p:spPr>
          <a:xfrm>
            <a:off x="13928026" y="4146294"/>
            <a:ext cx="806631" cy="461665"/>
          </a:xfrm>
          <a:prstGeom prst="rect">
            <a:avLst/>
          </a:prstGeom>
          <a:noFill/>
        </p:spPr>
        <p:txBody>
          <a:bodyPr wrap="none" rtlCol="0">
            <a:spAutoFit/>
          </a:bodyPr>
          <a:lstStyle/>
          <a:p>
            <a:r>
              <a:rPr lang="en-US" sz="2400" dirty="0"/>
              <a:t>3241</a:t>
            </a:r>
          </a:p>
        </p:txBody>
      </p:sp>
      <p:sp>
        <p:nvSpPr>
          <p:cNvPr id="12" name="TextBox 11">
            <a:extLst>
              <a:ext uri="{FF2B5EF4-FFF2-40B4-BE49-F238E27FC236}">
                <a16:creationId xmlns:a16="http://schemas.microsoft.com/office/drawing/2014/main" id="{B6971ABB-DE54-B3F9-CA3D-732C628AE364}"/>
              </a:ext>
            </a:extLst>
          </p:cNvPr>
          <p:cNvSpPr txBox="1"/>
          <p:nvPr/>
        </p:nvSpPr>
        <p:spPr>
          <a:xfrm>
            <a:off x="15651094" y="4255849"/>
            <a:ext cx="806631" cy="461665"/>
          </a:xfrm>
          <a:prstGeom prst="rect">
            <a:avLst/>
          </a:prstGeom>
          <a:noFill/>
        </p:spPr>
        <p:txBody>
          <a:bodyPr wrap="none" rtlCol="0">
            <a:spAutoFit/>
          </a:bodyPr>
          <a:lstStyle/>
          <a:p>
            <a:r>
              <a:rPr lang="en-US" sz="2400" dirty="0"/>
              <a:t>2431</a:t>
            </a:r>
          </a:p>
        </p:txBody>
      </p:sp>
      <p:sp>
        <p:nvSpPr>
          <p:cNvPr id="13" name="TextBox 12">
            <a:extLst>
              <a:ext uri="{FF2B5EF4-FFF2-40B4-BE49-F238E27FC236}">
                <a16:creationId xmlns:a16="http://schemas.microsoft.com/office/drawing/2014/main" id="{187517AA-FE10-1578-697A-8BCB6358277F}"/>
              </a:ext>
            </a:extLst>
          </p:cNvPr>
          <p:cNvSpPr txBox="1"/>
          <p:nvPr/>
        </p:nvSpPr>
        <p:spPr>
          <a:xfrm>
            <a:off x="12812341" y="5242900"/>
            <a:ext cx="806631" cy="461665"/>
          </a:xfrm>
          <a:prstGeom prst="rect">
            <a:avLst/>
          </a:prstGeom>
          <a:noFill/>
        </p:spPr>
        <p:txBody>
          <a:bodyPr wrap="none" rtlCol="0">
            <a:spAutoFit/>
          </a:bodyPr>
          <a:lstStyle/>
          <a:p>
            <a:r>
              <a:rPr lang="en-US" sz="2400" dirty="0"/>
              <a:t>1324</a:t>
            </a:r>
          </a:p>
        </p:txBody>
      </p:sp>
      <p:sp>
        <p:nvSpPr>
          <p:cNvPr id="14" name="TextBox 13">
            <a:extLst>
              <a:ext uri="{FF2B5EF4-FFF2-40B4-BE49-F238E27FC236}">
                <a16:creationId xmlns:a16="http://schemas.microsoft.com/office/drawing/2014/main" id="{89A43597-1101-BA85-614F-C0FC53262CB2}"/>
              </a:ext>
            </a:extLst>
          </p:cNvPr>
          <p:cNvSpPr txBox="1"/>
          <p:nvPr/>
        </p:nvSpPr>
        <p:spPr>
          <a:xfrm>
            <a:off x="13976911" y="5242900"/>
            <a:ext cx="806631" cy="461665"/>
          </a:xfrm>
          <a:prstGeom prst="rect">
            <a:avLst/>
          </a:prstGeom>
          <a:noFill/>
        </p:spPr>
        <p:txBody>
          <a:bodyPr wrap="none" rtlCol="0">
            <a:spAutoFit/>
          </a:bodyPr>
          <a:lstStyle/>
          <a:p>
            <a:r>
              <a:rPr lang="en-US" sz="2400" dirty="0"/>
              <a:t>3421</a:t>
            </a:r>
          </a:p>
        </p:txBody>
      </p:sp>
      <p:sp>
        <p:nvSpPr>
          <p:cNvPr id="15" name="TextBox 14">
            <a:extLst>
              <a:ext uri="{FF2B5EF4-FFF2-40B4-BE49-F238E27FC236}">
                <a16:creationId xmlns:a16="http://schemas.microsoft.com/office/drawing/2014/main" id="{D666ED9F-6050-4631-686F-2238721F6A7B}"/>
              </a:ext>
            </a:extLst>
          </p:cNvPr>
          <p:cNvSpPr txBox="1"/>
          <p:nvPr/>
        </p:nvSpPr>
        <p:spPr>
          <a:xfrm>
            <a:off x="15270584" y="5246242"/>
            <a:ext cx="806631" cy="461665"/>
          </a:xfrm>
          <a:prstGeom prst="rect">
            <a:avLst/>
          </a:prstGeom>
          <a:noFill/>
        </p:spPr>
        <p:txBody>
          <a:bodyPr wrap="none" rtlCol="0">
            <a:spAutoFit/>
          </a:bodyPr>
          <a:lstStyle/>
          <a:p>
            <a:r>
              <a:rPr lang="en-US" sz="2400" dirty="0"/>
              <a:t>4231</a:t>
            </a:r>
          </a:p>
        </p:txBody>
      </p:sp>
      <p:sp>
        <p:nvSpPr>
          <p:cNvPr id="16" name="TextBox 15">
            <a:extLst>
              <a:ext uri="{FF2B5EF4-FFF2-40B4-BE49-F238E27FC236}">
                <a16:creationId xmlns:a16="http://schemas.microsoft.com/office/drawing/2014/main" id="{F5349078-76D4-2ED5-F7A6-FBF9539574D3}"/>
              </a:ext>
            </a:extLst>
          </p:cNvPr>
          <p:cNvSpPr txBox="1"/>
          <p:nvPr/>
        </p:nvSpPr>
        <p:spPr>
          <a:xfrm>
            <a:off x="16316053" y="5242900"/>
            <a:ext cx="806631" cy="461665"/>
          </a:xfrm>
          <a:prstGeom prst="rect">
            <a:avLst/>
          </a:prstGeom>
          <a:noFill/>
        </p:spPr>
        <p:txBody>
          <a:bodyPr wrap="none" rtlCol="0">
            <a:spAutoFit/>
          </a:bodyPr>
          <a:lstStyle/>
          <a:p>
            <a:r>
              <a:rPr lang="en-US" sz="2400" dirty="0"/>
              <a:t>2341</a:t>
            </a:r>
          </a:p>
        </p:txBody>
      </p:sp>
      <p:sp>
        <p:nvSpPr>
          <p:cNvPr id="17" name="TextBox 16">
            <a:extLst>
              <a:ext uri="{FF2B5EF4-FFF2-40B4-BE49-F238E27FC236}">
                <a16:creationId xmlns:a16="http://schemas.microsoft.com/office/drawing/2014/main" id="{BCC51201-A211-1864-B4BF-77528BE39DD1}"/>
              </a:ext>
            </a:extLst>
          </p:cNvPr>
          <p:cNvSpPr txBox="1"/>
          <p:nvPr/>
        </p:nvSpPr>
        <p:spPr>
          <a:xfrm>
            <a:off x="15277898" y="8009889"/>
            <a:ext cx="806631" cy="461665"/>
          </a:xfrm>
          <a:prstGeom prst="rect">
            <a:avLst/>
          </a:prstGeom>
          <a:noFill/>
        </p:spPr>
        <p:txBody>
          <a:bodyPr wrap="none" rtlCol="0">
            <a:spAutoFit/>
          </a:bodyPr>
          <a:lstStyle/>
          <a:p>
            <a:r>
              <a:rPr lang="en-US" sz="2400" dirty="0"/>
              <a:t>1423</a:t>
            </a:r>
          </a:p>
        </p:txBody>
      </p:sp>
      <p:sp>
        <p:nvSpPr>
          <p:cNvPr id="18" name="TextBox 17">
            <a:extLst>
              <a:ext uri="{FF2B5EF4-FFF2-40B4-BE49-F238E27FC236}">
                <a16:creationId xmlns:a16="http://schemas.microsoft.com/office/drawing/2014/main" id="{862C7895-3229-7E87-E09C-EB5BF331CA9D}"/>
              </a:ext>
            </a:extLst>
          </p:cNvPr>
          <p:cNvSpPr txBox="1"/>
          <p:nvPr/>
        </p:nvSpPr>
        <p:spPr>
          <a:xfrm>
            <a:off x="15262315" y="6142106"/>
            <a:ext cx="806631" cy="461665"/>
          </a:xfrm>
          <a:prstGeom prst="rect">
            <a:avLst/>
          </a:prstGeom>
          <a:noFill/>
        </p:spPr>
        <p:txBody>
          <a:bodyPr wrap="none" rtlCol="0">
            <a:spAutoFit/>
          </a:bodyPr>
          <a:lstStyle/>
          <a:p>
            <a:r>
              <a:rPr lang="en-US" sz="2400" dirty="0"/>
              <a:t>4213</a:t>
            </a:r>
          </a:p>
        </p:txBody>
      </p:sp>
      <p:sp>
        <p:nvSpPr>
          <p:cNvPr id="19" name="TextBox 18">
            <a:extLst>
              <a:ext uri="{FF2B5EF4-FFF2-40B4-BE49-F238E27FC236}">
                <a16:creationId xmlns:a16="http://schemas.microsoft.com/office/drawing/2014/main" id="{5376DA6A-CF66-6366-3456-AA378E87EB70}"/>
              </a:ext>
            </a:extLst>
          </p:cNvPr>
          <p:cNvSpPr txBox="1"/>
          <p:nvPr/>
        </p:nvSpPr>
        <p:spPr>
          <a:xfrm>
            <a:off x="15277898" y="7000273"/>
            <a:ext cx="806631" cy="461665"/>
          </a:xfrm>
          <a:prstGeom prst="rect">
            <a:avLst/>
          </a:prstGeom>
          <a:noFill/>
        </p:spPr>
        <p:txBody>
          <a:bodyPr wrap="none" rtlCol="0">
            <a:spAutoFit/>
          </a:bodyPr>
          <a:lstStyle/>
          <a:p>
            <a:r>
              <a:rPr lang="en-US" sz="2400" dirty="0"/>
              <a:t>4123</a:t>
            </a:r>
          </a:p>
        </p:txBody>
      </p:sp>
      <p:sp>
        <p:nvSpPr>
          <p:cNvPr id="20" name="TextBox 19">
            <a:extLst>
              <a:ext uri="{FF2B5EF4-FFF2-40B4-BE49-F238E27FC236}">
                <a16:creationId xmlns:a16="http://schemas.microsoft.com/office/drawing/2014/main" id="{1F93B5D3-6C74-6257-ED24-E2A9A3887968}"/>
              </a:ext>
            </a:extLst>
          </p:cNvPr>
          <p:cNvSpPr txBox="1"/>
          <p:nvPr/>
        </p:nvSpPr>
        <p:spPr>
          <a:xfrm>
            <a:off x="14428658" y="8034458"/>
            <a:ext cx="806631" cy="461665"/>
          </a:xfrm>
          <a:prstGeom prst="rect">
            <a:avLst/>
          </a:prstGeom>
          <a:noFill/>
        </p:spPr>
        <p:txBody>
          <a:bodyPr wrap="none" rtlCol="0">
            <a:spAutoFit/>
          </a:bodyPr>
          <a:lstStyle/>
          <a:p>
            <a:r>
              <a:rPr lang="en-US" sz="2400" dirty="0"/>
              <a:t>4132</a:t>
            </a:r>
          </a:p>
        </p:txBody>
      </p:sp>
      <p:sp>
        <p:nvSpPr>
          <p:cNvPr id="21" name="TextBox 20">
            <a:extLst>
              <a:ext uri="{FF2B5EF4-FFF2-40B4-BE49-F238E27FC236}">
                <a16:creationId xmlns:a16="http://schemas.microsoft.com/office/drawing/2014/main" id="{C5A196DE-5BBE-BB12-F5A1-7D4F6F159202}"/>
              </a:ext>
            </a:extLst>
          </p:cNvPr>
          <p:cNvSpPr txBox="1"/>
          <p:nvPr/>
        </p:nvSpPr>
        <p:spPr>
          <a:xfrm>
            <a:off x="14433367" y="6145322"/>
            <a:ext cx="806631" cy="461665"/>
          </a:xfrm>
          <a:prstGeom prst="rect">
            <a:avLst/>
          </a:prstGeom>
          <a:noFill/>
        </p:spPr>
        <p:txBody>
          <a:bodyPr wrap="none" rtlCol="0">
            <a:spAutoFit/>
          </a:bodyPr>
          <a:lstStyle/>
          <a:p>
            <a:r>
              <a:rPr lang="en-US" sz="2400" dirty="0"/>
              <a:t>4321</a:t>
            </a:r>
          </a:p>
        </p:txBody>
      </p:sp>
      <p:sp>
        <p:nvSpPr>
          <p:cNvPr id="22" name="TextBox 21">
            <a:extLst>
              <a:ext uri="{FF2B5EF4-FFF2-40B4-BE49-F238E27FC236}">
                <a16:creationId xmlns:a16="http://schemas.microsoft.com/office/drawing/2014/main" id="{5D0D43E1-4551-D134-E287-0A4730DEC1F5}"/>
              </a:ext>
            </a:extLst>
          </p:cNvPr>
          <p:cNvSpPr txBox="1"/>
          <p:nvPr/>
        </p:nvSpPr>
        <p:spPr>
          <a:xfrm>
            <a:off x="14428657" y="7047744"/>
            <a:ext cx="806631" cy="461665"/>
          </a:xfrm>
          <a:prstGeom prst="rect">
            <a:avLst/>
          </a:prstGeom>
          <a:noFill/>
        </p:spPr>
        <p:txBody>
          <a:bodyPr wrap="none" rtlCol="0">
            <a:spAutoFit/>
          </a:bodyPr>
          <a:lstStyle/>
          <a:p>
            <a:r>
              <a:rPr lang="en-US" sz="2400" dirty="0"/>
              <a:t>4312</a:t>
            </a:r>
          </a:p>
        </p:txBody>
      </p:sp>
      <p:sp>
        <p:nvSpPr>
          <p:cNvPr id="23" name="TextBox 22">
            <a:extLst>
              <a:ext uri="{FF2B5EF4-FFF2-40B4-BE49-F238E27FC236}">
                <a16:creationId xmlns:a16="http://schemas.microsoft.com/office/drawing/2014/main" id="{D893E460-E46F-313B-814E-AB74C9E842C9}"/>
              </a:ext>
            </a:extLst>
          </p:cNvPr>
          <p:cNvSpPr txBox="1"/>
          <p:nvPr/>
        </p:nvSpPr>
        <p:spPr>
          <a:xfrm>
            <a:off x="13293240" y="8049892"/>
            <a:ext cx="806631" cy="461665"/>
          </a:xfrm>
          <a:prstGeom prst="rect">
            <a:avLst/>
          </a:prstGeom>
          <a:noFill/>
        </p:spPr>
        <p:txBody>
          <a:bodyPr wrap="none" rtlCol="0">
            <a:spAutoFit/>
          </a:bodyPr>
          <a:lstStyle/>
          <a:p>
            <a:r>
              <a:rPr lang="en-US" sz="2400" dirty="0"/>
              <a:t>1342</a:t>
            </a:r>
          </a:p>
        </p:txBody>
      </p:sp>
      <p:sp>
        <p:nvSpPr>
          <p:cNvPr id="24" name="TextBox 23">
            <a:extLst>
              <a:ext uri="{FF2B5EF4-FFF2-40B4-BE49-F238E27FC236}">
                <a16:creationId xmlns:a16="http://schemas.microsoft.com/office/drawing/2014/main" id="{A6EF7393-D457-6235-DD65-F20DD79B0626}"/>
              </a:ext>
            </a:extLst>
          </p:cNvPr>
          <p:cNvSpPr txBox="1"/>
          <p:nvPr/>
        </p:nvSpPr>
        <p:spPr>
          <a:xfrm>
            <a:off x="13294993" y="6134756"/>
            <a:ext cx="806631" cy="461665"/>
          </a:xfrm>
          <a:prstGeom prst="rect">
            <a:avLst/>
          </a:prstGeom>
          <a:noFill/>
        </p:spPr>
        <p:txBody>
          <a:bodyPr wrap="none" rtlCol="0">
            <a:spAutoFit/>
          </a:bodyPr>
          <a:lstStyle/>
          <a:p>
            <a:r>
              <a:rPr lang="en-US" sz="2400" dirty="0"/>
              <a:t>3412</a:t>
            </a:r>
          </a:p>
        </p:txBody>
      </p:sp>
      <p:sp>
        <p:nvSpPr>
          <p:cNvPr id="25" name="TextBox 24">
            <a:extLst>
              <a:ext uri="{FF2B5EF4-FFF2-40B4-BE49-F238E27FC236}">
                <a16:creationId xmlns:a16="http://schemas.microsoft.com/office/drawing/2014/main" id="{50FABBC0-9FDC-0145-2044-5D4F995B09EB}"/>
              </a:ext>
            </a:extLst>
          </p:cNvPr>
          <p:cNvSpPr txBox="1"/>
          <p:nvPr/>
        </p:nvSpPr>
        <p:spPr>
          <a:xfrm>
            <a:off x="13304669" y="7047744"/>
            <a:ext cx="806631" cy="461665"/>
          </a:xfrm>
          <a:prstGeom prst="rect">
            <a:avLst/>
          </a:prstGeom>
          <a:noFill/>
        </p:spPr>
        <p:txBody>
          <a:bodyPr wrap="none" rtlCol="0">
            <a:spAutoFit/>
          </a:bodyPr>
          <a:lstStyle/>
          <a:p>
            <a:r>
              <a:rPr lang="en-US" sz="2400" dirty="0"/>
              <a:t>3142</a:t>
            </a:r>
          </a:p>
        </p:txBody>
      </p:sp>
      <p:sp>
        <p:nvSpPr>
          <p:cNvPr id="26" name="TextBox 25">
            <a:extLst>
              <a:ext uri="{FF2B5EF4-FFF2-40B4-BE49-F238E27FC236}">
                <a16:creationId xmlns:a16="http://schemas.microsoft.com/office/drawing/2014/main" id="{C4664583-8FB4-EAEC-30B7-EF0215C09D8C}"/>
              </a:ext>
            </a:extLst>
          </p:cNvPr>
          <p:cNvSpPr txBox="1"/>
          <p:nvPr/>
        </p:nvSpPr>
        <p:spPr>
          <a:xfrm>
            <a:off x="14455683" y="9021172"/>
            <a:ext cx="806631" cy="461665"/>
          </a:xfrm>
          <a:prstGeom prst="rect">
            <a:avLst/>
          </a:prstGeom>
          <a:noFill/>
        </p:spPr>
        <p:txBody>
          <a:bodyPr wrap="none" rtlCol="0">
            <a:spAutoFit/>
          </a:bodyPr>
          <a:lstStyle/>
          <a:p>
            <a:r>
              <a:rPr lang="en-US" sz="2400" dirty="0"/>
              <a:t>1432</a:t>
            </a:r>
          </a:p>
        </p:txBody>
      </p:sp>
      <p:cxnSp>
        <p:nvCxnSpPr>
          <p:cNvPr id="27" name="Straight Connector 26">
            <a:extLst>
              <a:ext uri="{FF2B5EF4-FFF2-40B4-BE49-F238E27FC236}">
                <a16:creationId xmlns:a16="http://schemas.microsoft.com/office/drawing/2014/main" id="{B1C9BECF-DD0D-A958-DB3F-F98644AB0A91}"/>
              </a:ext>
            </a:extLst>
          </p:cNvPr>
          <p:cNvCxnSpPr>
            <a:cxnSpLocks/>
            <a:stCxn id="3" idx="2"/>
            <a:endCxn id="5" idx="0"/>
          </p:cNvCxnSpPr>
          <p:nvPr/>
        </p:nvCxnSpPr>
        <p:spPr>
          <a:xfrm flipH="1">
            <a:off x="14859000" y="1740537"/>
            <a:ext cx="793931" cy="4568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9930D8F-13BD-2E8B-AB2E-59F7B9BEBE03}"/>
              </a:ext>
            </a:extLst>
          </p:cNvPr>
          <p:cNvCxnSpPr>
            <a:cxnSpLocks/>
            <a:stCxn id="3" idx="2"/>
            <a:endCxn id="6" idx="0"/>
          </p:cNvCxnSpPr>
          <p:nvPr/>
        </p:nvCxnSpPr>
        <p:spPr>
          <a:xfrm>
            <a:off x="15652931" y="1740537"/>
            <a:ext cx="1552019" cy="537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7D21A26-E83C-42B7-7228-3B2AB3341334}"/>
              </a:ext>
            </a:extLst>
          </p:cNvPr>
          <p:cNvCxnSpPr>
            <a:cxnSpLocks/>
            <a:stCxn id="5" idx="2"/>
            <a:endCxn id="8" idx="0"/>
          </p:cNvCxnSpPr>
          <p:nvPr/>
        </p:nvCxnSpPr>
        <p:spPr>
          <a:xfrm>
            <a:off x="14859000" y="2659025"/>
            <a:ext cx="1187630" cy="658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E1315D9-5EC2-BCD2-DE34-493B252A1B3C}"/>
              </a:ext>
            </a:extLst>
          </p:cNvPr>
          <p:cNvCxnSpPr>
            <a:cxnSpLocks/>
            <a:stCxn id="5" idx="2"/>
            <a:endCxn id="7" idx="0"/>
          </p:cNvCxnSpPr>
          <p:nvPr/>
        </p:nvCxnSpPr>
        <p:spPr>
          <a:xfrm flipH="1">
            <a:off x="13868400" y="2659025"/>
            <a:ext cx="990600" cy="452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8D8D841-CDFF-257A-F68B-B3B27DFC7D53}"/>
              </a:ext>
            </a:extLst>
          </p:cNvPr>
          <p:cNvCxnSpPr>
            <a:stCxn id="7" idx="2"/>
            <a:endCxn id="10" idx="0"/>
          </p:cNvCxnSpPr>
          <p:nvPr/>
        </p:nvCxnSpPr>
        <p:spPr>
          <a:xfrm flipH="1">
            <a:off x="13215657" y="3573425"/>
            <a:ext cx="652743"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033580F-45E7-D767-4484-CB34ACBF2422}"/>
              </a:ext>
            </a:extLst>
          </p:cNvPr>
          <p:cNvCxnSpPr>
            <a:cxnSpLocks/>
            <a:stCxn id="7" idx="2"/>
            <a:endCxn id="11" idx="0"/>
          </p:cNvCxnSpPr>
          <p:nvPr/>
        </p:nvCxnSpPr>
        <p:spPr>
          <a:xfrm>
            <a:off x="13868400" y="3573425"/>
            <a:ext cx="462942"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FE4ACCD-E68C-825B-D00F-5AE48D33F459}"/>
              </a:ext>
            </a:extLst>
          </p:cNvPr>
          <p:cNvCxnSpPr>
            <a:cxnSpLocks/>
            <a:stCxn id="8" idx="2"/>
            <a:endCxn id="12" idx="0"/>
          </p:cNvCxnSpPr>
          <p:nvPr/>
        </p:nvCxnSpPr>
        <p:spPr>
          <a:xfrm>
            <a:off x="16046630" y="3779129"/>
            <a:ext cx="7780" cy="4767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219ABF8-2C7D-BD75-B28F-770D6E4E2F28}"/>
              </a:ext>
            </a:extLst>
          </p:cNvPr>
          <p:cNvCxnSpPr>
            <a:cxnSpLocks/>
            <a:stCxn id="11" idx="2"/>
            <a:endCxn id="14" idx="0"/>
          </p:cNvCxnSpPr>
          <p:nvPr/>
        </p:nvCxnSpPr>
        <p:spPr>
          <a:xfrm>
            <a:off x="14331342" y="4607959"/>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CCC177D-8149-9C3F-B031-C44A0B685200}"/>
              </a:ext>
            </a:extLst>
          </p:cNvPr>
          <p:cNvCxnSpPr>
            <a:cxnSpLocks/>
            <a:stCxn id="10" idx="2"/>
            <a:endCxn id="13" idx="0"/>
          </p:cNvCxnSpPr>
          <p:nvPr/>
        </p:nvCxnSpPr>
        <p:spPr>
          <a:xfrm>
            <a:off x="13215657" y="4607959"/>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BCF0A24-1E78-7634-3577-86259C64D020}"/>
              </a:ext>
            </a:extLst>
          </p:cNvPr>
          <p:cNvCxnSpPr>
            <a:cxnSpLocks/>
            <a:stCxn id="14" idx="2"/>
            <a:endCxn id="24" idx="0"/>
          </p:cNvCxnSpPr>
          <p:nvPr/>
        </p:nvCxnSpPr>
        <p:spPr>
          <a:xfrm flipH="1">
            <a:off x="13698309" y="5704565"/>
            <a:ext cx="681918" cy="430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000B161-CDD4-C24C-6A83-F361C84C51D7}"/>
              </a:ext>
            </a:extLst>
          </p:cNvPr>
          <p:cNvCxnSpPr>
            <a:cxnSpLocks/>
            <a:stCxn id="14" idx="2"/>
            <a:endCxn id="21" idx="0"/>
          </p:cNvCxnSpPr>
          <p:nvPr/>
        </p:nvCxnSpPr>
        <p:spPr>
          <a:xfrm>
            <a:off x="14380227" y="5704565"/>
            <a:ext cx="456456"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B358DD-A782-34C5-9283-B570A781C876}"/>
              </a:ext>
            </a:extLst>
          </p:cNvPr>
          <p:cNvCxnSpPr>
            <a:cxnSpLocks/>
            <a:stCxn id="15" idx="2"/>
            <a:endCxn id="18" idx="0"/>
          </p:cNvCxnSpPr>
          <p:nvPr/>
        </p:nvCxnSpPr>
        <p:spPr>
          <a:xfrm flipH="1">
            <a:off x="15665631" y="5707907"/>
            <a:ext cx="8269" cy="43419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D86E4D2-E873-4C97-E19E-3D5CD3B9E8E9}"/>
              </a:ext>
            </a:extLst>
          </p:cNvPr>
          <p:cNvCxnSpPr>
            <a:cxnSpLocks/>
            <a:stCxn id="12" idx="2"/>
            <a:endCxn id="15" idx="0"/>
          </p:cNvCxnSpPr>
          <p:nvPr/>
        </p:nvCxnSpPr>
        <p:spPr>
          <a:xfrm flipH="1">
            <a:off x="15673900" y="4717514"/>
            <a:ext cx="380510" cy="5287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9BCB3B6-8599-3E9D-E78D-08D0D476C12D}"/>
              </a:ext>
            </a:extLst>
          </p:cNvPr>
          <p:cNvCxnSpPr>
            <a:cxnSpLocks/>
            <a:stCxn id="12" idx="2"/>
            <a:endCxn id="16" idx="0"/>
          </p:cNvCxnSpPr>
          <p:nvPr/>
        </p:nvCxnSpPr>
        <p:spPr>
          <a:xfrm>
            <a:off x="16054410" y="4717514"/>
            <a:ext cx="664959" cy="52538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84D9BE-6A96-A08C-5FF0-79FD40237D77}"/>
              </a:ext>
            </a:extLst>
          </p:cNvPr>
          <p:cNvCxnSpPr>
            <a:cxnSpLocks/>
            <a:stCxn id="21" idx="2"/>
            <a:endCxn id="22" idx="0"/>
          </p:cNvCxnSpPr>
          <p:nvPr/>
        </p:nvCxnSpPr>
        <p:spPr>
          <a:xfrm flipH="1">
            <a:off x="14831973" y="6606987"/>
            <a:ext cx="0"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2020DA5-044F-21CD-468D-0EDFFB7DF8F9}"/>
              </a:ext>
            </a:extLst>
          </p:cNvPr>
          <p:cNvCxnSpPr>
            <a:cxnSpLocks/>
            <a:stCxn id="18" idx="2"/>
            <a:endCxn id="19" idx="0"/>
          </p:cNvCxnSpPr>
          <p:nvPr/>
        </p:nvCxnSpPr>
        <p:spPr>
          <a:xfrm>
            <a:off x="15665631" y="6603771"/>
            <a:ext cx="0" cy="396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65A2E6F-BFDB-E57A-DA69-6C73DC34338B}"/>
              </a:ext>
            </a:extLst>
          </p:cNvPr>
          <p:cNvCxnSpPr>
            <a:cxnSpLocks/>
            <a:stCxn id="24" idx="2"/>
            <a:endCxn id="25" idx="0"/>
          </p:cNvCxnSpPr>
          <p:nvPr/>
        </p:nvCxnSpPr>
        <p:spPr>
          <a:xfrm>
            <a:off x="13698309" y="6596421"/>
            <a:ext cx="0" cy="451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DB91564-4ABA-2D52-C812-0E8186C74471}"/>
              </a:ext>
            </a:extLst>
          </p:cNvPr>
          <p:cNvCxnSpPr>
            <a:cxnSpLocks/>
            <a:stCxn id="25" idx="2"/>
            <a:endCxn id="23" idx="0"/>
          </p:cNvCxnSpPr>
          <p:nvPr/>
        </p:nvCxnSpPr>
        <p:spPr>
          <a:xfrm flipH="1">
            <a:off x="13696556" y="7509409"/>
            <a:ext cx="0" cy="540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FB68EA8-F15C-D177-ADD9-9CE02F7731C1}"/>
              </a:ext>
            </a:extLst>
          </p:cNvPr>
          <p:cNvCxnSpPr>
            <a:cxnSpLocks/>
            <a:stCxn id="22" idx="2"/>
            <a:endCxn id="20" idx="0"/>
          </p:cNvCxnSpPr>
          <p:nvPr/>
        </p:nvCxnSpPr>
        <p:spPr>
          <a:xfrm>
            <a:off x="14831973" y="7509409"/>
            <a:ext cx="1"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545C2BA-716B-7C98-82AF-52681E7A5A24}"/>
              </a:ext>
            </a:extLst>
          </p:cNvPr>
          <p:cNvCxnSpPr>
            <a:cxnSpLocks/>
            <a:stCxn id="19" idx="2"/>
            <a:endCxn id="17" idx="0"/>
          </p:cNvCxnSpPr>
          <p:nvPr/>
        </p:nvCxnSpPr>
        <p:spPr>
          <a:xfrm>
            <a:off x="15681214" y="7461938"/>
            <a:ext cx="0" cy="54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AA18321-CEEF-FE71-9DBF-CB64E53A2415}"/>
              </a:ext>
            </a:extLst>
          </p:cNvPr>
          <p:cNvCxnSpPr>
            <a:cxnSpLocks/>
            <a:stCxn id="20" idx="2"/>
            <a:endCxn id="26" idx="0"/>
          </p:cNvCxnSpPr>
          <p:nvPr/>
        </p:nvCxnSpPr>
        <p:spPr>
          <a:xfrm>
            <a:off x="14831974" y="8496123"/>
            <a:ext cx="0"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AEB787B-5F7F-1192-1B18-BC3D217493B6}"/>
              </a:ext>
            </a:extLst>
          </p:cNvPr>
          <p:cNvCxnSpPr>
            <a:cxnSpLocks/>
            <a:stCxn id="6" idx="2"/>
            <a:endCxn id="9" idx="0"/>
          </p:cNvCxnSpPr>
          <p:nvPr/>
        </p:nvCxnSpPr>
        <p:spPr>
          <a:xfrm flipH="1">
            <a:off x="17201091" y="2739681"/>
            <a:ext cx="3859" cy="43037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01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par>
                                <p:cTn id="99" presetID="10"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500"/>
                                        <p:tgtEl>
                                          <p:spTgt spid="4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500"/>
                                        <p:tgtEl>
                                          <p:spTgt spid="23"/>
                                        </p:tgtEl>
                                      </p:cBhvr>
                                    </p:animEffect>
                                  </p:childTnLst>
                                </p:cTn>
                              </p:par>
                              <p:par>
                                <p:cTn id="111" presetID="10" presetClass="entr" presetSubtype="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500"/>
                                        <p:tgtEl>
                                          <p:spTgt spid="20"/>
                                        </p:tgtEl>
                                      </p:cBhvr>
                                    </p:animEffect>
                                  </p:childTnLst>
                                </p:cTn>
                              </p:par>
                              <p:par>
                                <p:cTn id="117" presetID="10" presetClass="entr" presetSubtype="0" fill="hold"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500"/>
                                        <p:tgtEl>
                                          <p:spTgt spid="4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par>
                                <p:cTn id="123" presetID="10" presetClass="entr" presetSubtype="0" fill="hold"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fade">
                                      <p:cBhvr>
                                        <p:cTn id="128" dur="500"/>
                                        <p:tgtEl>
                                          <p:spTgt spid="2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500"/>
                                        <p:tgtEl>
                                          <p:spTgt spid="2"/>
                                        </p:tgtEl>
                                      </p:cBhvr>
                                    </p:animEffect>
                                  </p:childTnLst>
                                </p:cTn>
                              </p:par>
                              <p:par>
                                <p:cTn id="132" presetID="10" presetClass="entr" presetSubtype="0" fill="hold" nodeType="withEffect">
                                  <p:stCondLst>
                                    <p:cond delay="0"/>
                                  </p:stCondLst>
                                  <p:childTnLst>
                                    <p:set>
                                      <p:cBhvr>
                                        <p:cTn id="133" dur="1" fill="hold">
                                          <p:stCondLst>
                                            <p:cond delay="0"/>
                                          </p:stCondLst>
                                        </p:cTn>
                                        <p:tgtEl>
                                          <p:spTgt spid="4"/>
                                        </p:tgtEl>
                                        <p:attrNameLst>
                                          <p:attrName>style.visibility</p:attrName>
                                        </p:attrNameLst>
                                      </p:cBhvr>
                                      <p:to>
                                        <p:strVal val="visible"/>
                                      </p:to>
                                    </p:set>
                                    <p:animEffect transition="in" filter="fade">
                                      <p:cBhvr>
                                        <p:cTn id="134" dur="500"/>
                                        <p:tgtEl>
                                          <p:spTgt spid="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par>
                                <p:cTn id="138" presetID="10" presetClass="entr" presetSubtype="0"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childTnLst>
                                </p:cTn>
                              </p:par>
                              <p:par>
                                <p:cTn id="141" presetID="10" presetClass="entr" presetSubtype="0" fill="hold" nodeType="withEffect">
                                  <p:stCondLst>
                                    <p:cond delay="0"/>
                                  </p:stCondLst>
                                  <p:childTnLst>
                                    <p:set>
                                      <p:cBhvr>
                                        <p:cTn id="142" dur="1" fill="hold">
                                          <p:stCondLst>
                                            <p:cond delay="0"/>
                                          </p:stCondLst>
                                        </p:cTn>
                                        <p:tgtEl>
                                          <p:spTgt spid="28"/>
                                        </p:tgtEl>
                                        <p:attrNameLst>
                                          <p:attrName>style.visibility</p:attrName>
                                        </p:attrNameLst>
                                      </p:cBhvr>
                                      <p:to>
                                        <p:strVal val="visible"/>
                                      </p:to>
                                    </p:set>
                                    <p:animEffect transition="in" filter="fade">
                                      <p:cBhvr>
                                        <p:cTn id="143" dur="500"/>
                                        <p:tgtEl>
                                          <p:spTgt spid="28"/>
                                        </p:tgtEl>
                                      </p:cBhvr>
                                    </p:animEffect>
                                  </p:childTnLst>
                                </p:cTn>
                              </p:par>
                              <p:par>
                                <p:cTn id="144" presetID="10" presetClass="entr" presetSubtype="0" fill="hold"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par>
                                <p:cTn id="147" presetID="10" presetClass="entr" presetSubtype="0"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 grpId="0"/>
      <p:bldP spid="3"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1000">
              <a:schemeClr val="accent6">
                <a:lumMod val="20000"/>
                <a:lumOff val="80000"/>
              </a:schemeClr>
            </a:gs>
            <a:gs pos="100000">
              <a:srgbClr val="7030A0"/>
            </a:gs>
          </a:gsLst>
          <a:lin ang="5400000" scaled="1"/>
        </a:gradFill>
        <a:effectLst/>
      </p:bgPr>
    </p:bg>
    <p:spTree>
      <p:nvGrpSpPr>
        <p:cNvPr id="1" name="">
          <a:extLst>
            <a:ext uri="{FF2B5EF4-FFF2-40B4-BE49-F238E27FC236}">
              <a16:creationId xmlns:a16="http://schemas.microsoft.com/office/drawing/2014/main" id="{35D6305D-CA8B-98A3-9C0F-861D296C64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C4D765-A949-3B92-340B-C0678E830478}"/>
              </a:ext>
            </a:extLst>
          </p:cNvPr>
          <p:cNvSpPr txBox="1"/>
          <p:nvPr/>
        </p:nvSpPr>
        <p:spPr>
          <a:xfrm>
            <a:off x="12725400" y="392071"/>
            <a:ext cx="806631" cy="461665"/>
          </a:xfrm>
          <a:prstGeom prst="rect">
            <a:avLst/>
          </a:prstGeom>
          <a:noFill/>
        </p:spPr>
        <p:txBody>
          <a:bodyPr wrap="none" rtlCol="0">
            <a:spAutoFit/>
          </a:bodyPr>
          <a:lstStyle/>
          <a:p>
            <a:r>
              <a:rPr lang="en-US" sz="2400" b="1" u="sng" dirty="0">
                <a:solidFill>
                  <a:srgbClr val="FF0000"/>
                </a:solidFill>
              </a:rPr>
              <a:t>1234</a:t>
            </a:r>
          </a:p>
        </p:txBody>
      </p:sp>
      <p:sp>
        <p:nvSpPr>
          <p:cNvPr id="6" name="TextBox 5">
            <a:extLst>
              <a:ext uri="{FF2B5EF4-FFF2-40B4-BE49-F238E27FC236}">
                <a16:creationId xmlns:a16="http://schemas.microsoft.com/office/drawing/2014/main" id="{C929F74C-0CF9-5BEC-71A9-9F0BB6D2572B}"/>
              </a:ext>
            </a:extLst>
          </p:cNvPr>
          <p:cNvSpPr txBox="1"/>
          <p:nvPr/>
        </p:nvSpPr>
        <p:spPr>
          <a:xfrm>
            <a:off x="12725400" y="1257300"/>
            <a:ext cx="806631" cy="461665"/>
          </a:xfrm>
          <a:prstGeom prst="rect">
            <a:avLst/>
          </a:prstGeom>
          <a:noFill/>
        </p:spPr>
        <p:txBody>
          <a:bodyPr wrap="none" rtlCol="0">
            <a:spAutoFit/>
          </a:bodyPr>
          <a:lstStyle/>
          <a:p>
            <a:r>
              <a:rPr lang="en-US" sz="2400" b="1" u="sng" dirty="0">
                <a:solidFill>
                  <a:srgbClr val="FF0000"/>
                </a:solidFill>
              </a:rPr>
              <a:t>2134</a:t>
            </a:r>
          </a:p>
        </p:txBody>
      </p:sp>
      <p:cxnSp>
        <p:nvCxnSpPr>
          <p:cNvPr id="8" name="Straight Connector 7">
            <a:extLst>
              <a:ext uri="{FF2B5EF4-FFF2-40B4-BE49-F238E27FC236}">
                <a16:creationId xmlns:a16="http://schemas.microsoft.com/office/drawing/2014/main" id="{437F38D9-D252-4221-5934-23F60CF82773}"/>
              </a:ext>
            </a:extLst>
          </p:cNvPr>
          <p:cNvCxnSpPr>
            <a:stCxn id="3" idx="2"/>
            <a:endCxn id="6" idx="0"/>
          </p:cNvCxnSpPr>
          <p:nvPr/>
        </p:nvCxnSpPr>
        <p:spPr>
          <a:xfrm>
            <a:off x="13128716" y="853736"/>
            <a:ext cx="0" cy="403564"/>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B3E3591D-E4AD-7A6B-F85B-B541673670A0}"/>
              </a:ext>
            </a:extLst>
          </p:cNvPr>
          <p:cNvSpPr txBox="1"/>
          <p:nvPr/>
        </p:nvSpPr>
        <p:spPr>
          <a:xfrm>
            <a:off x="11823339" y="2175788"/>
            <a:ext cx="806631" cy="461665"/>
          </a:xfrm>
          <a:prstGeom prst="rect">
            <a:avLst/>
          </a:prstGeom>
          <a:noFill/>
        </p:spPr>
        <p:txBody>
          <a:bodyPr wrap="none" rtlCol="0">
            <a:spAutoFit/>
          </a:bodyPr>
          <a:lstStyle/>
          <a:p>
            <a:r>
              <a:rPr lang="en-US" sz="2400" b="1" u="sng" dirty="0">
                <a:solidFill>
                  <a:srgbClr val="FF0000"/>
                </a:solidFill>
              </a:rPr>
              <a:t>2314</a:t>
            </a:r>
          </a:p>
        </p:txBody>
      </p:sp>
      <p:sp>
        <p:nvSpPr>
          <p:cNvPr id="13" name="TextBox 12">
            <a:extLst>
              <a:ext uri="{FF2B5EF4-FFF2-40B4-BE49-F238E27FC236}">
                <a16:creationId xmlns:a16="http://schemas.microsoft.com/office/drawing/2014/main" id="{DE5B36B3-0F86-BAEA-B9AB-EBC85A2B9EE8}"/>
              </a:ext>
            </a:extLst>
          </p:cNvPr>
          <p:cNvSpPr txBox="1"/>
          <p:nvPr/>
        </p:nvSpPr>
        <p:spPr>
          <a:xfrm>
            <a:off x="14169289" y="2256444"/>
            <a:ext cx="806631" cy="461665"/>
          </a:xfrm>
          <a:prstGeom prst="rect">
            <a:avLst/>
          </a:prstGeom>
          <a:noFill/>
        </p:spPr>
        <p:txBody>
          <a:bodyPr wrap="none" rtlCol="0">
            <a:spAutoFit/>
          </a:bodyPr>
          <a:lstStyle/>
          <a:p>
            <a:r>
              <a:rPr lang="en-US" sz="2400" dirty="0"/>
              <a:t>2143</a:t>
            </a:r>
          </a:p>
        </p:txBody>
      </p:sp>
      <p:sp>
        <p:nvSpPr>
          <p:cNvPr id="14" name="TextBox 13">
            <a:extLst>
              <a:ext uri="{FF2B5EF4-FFF2-40B4-BE49-F238E27FC236}">
                <a16:creationId xmlns:a16="http://schemas.microsoft.com/office/drawing/2014/main" id="{0977D6CF-9890-5ED8-C0FD-93CA8462238B}"/>
              </a:ext>
            </a:extLst>
          </p:cNvPr>
          <p:cNvSpPr txBox="1"/>
          <p:nvPr/>
        </p:nvSpPr>
        <p:spPr>
          <a:xfrm>
            <a:off x="10832739" y="3090188"/>
            <a:ext cx="806631" cy="461665"/>
          </a:xfrm>
          <a:prstGeom prst="rect">
            <a:avLst/>
          </a:prstGeom>
          <a:noFill/>
        </p:spPr>
        <p:txBody>
          <a:bodyPr wrap="none" rtlCol="0">
            <a:spAutoFit/>
          </a:bodyPr>
          <a:lstStyle/>
          <a:p>
            <a:r>
              <a:rPr lang="en-US" sz="2400" dirty="0"/>
              <a:t>3214</a:t>
            </a:r>
          </a:p>
        </p:txBody>
      </p:sp>
      <p:sp>
        <p:nvSpPr>
          <p:cNvPr id="15" name="TextBox 14">
            <a:extLst>
              <a:ext uri="{FF2B5EF4-FFF2-40B4-BE49-F238E27FC236}">
                <a16:creationId xmlns:a16="http://schemas.microsoft.com/office/drawing/2014/main" id="{8385FC7E-0480-26BD-8308-778C7B05A323}"/>
              </a:ext>
            </a:extLst>
          </p:cNvPr>
          <p:cNvSpPr txBox="1"/>
          <p:nvPr/>
        </p:nvSpPr>
        <p:spPr>
          <a:xfrm>
            <a:off x="13010969" y="3295892"/>
            <a:ext cx="806631" cy="461665"/>
          </a:xfrm>
          <a:prstGeom prst="rect">
            <a:avLst/>
          </a:prstGeom>
          <a:noFill/>
        </p:spPr>
        <p:txBody>
          <a:bodyPr wrap="none" rtlCol="0">
            <a:spAutoFit/>
          </a:bodyPr>
          <a:lstStyle/>
          <a:p>
            <a:r>
              <a:rPr lang="en-US" sz="2400" b="1" u="sng" dirty="0">
                <a:solidFill>
                  <a:srgbClr val="FF0000"/>
                </a:solidFill>
              </a:rPr>
              <a:t>2341</a:t>
            </a:r>
          </a:p>
        </p:txBody>
      </p:sp>
      <p:sp>
        <p:nvSpPr>
          <p:cNvPr id="16" name="TextBox 15">
            <a:extLst>
              <a:ext uri="{FF2B5EF4-FFF2-40B4-BE49-F238E27FC236}">
                <a16:creationId xmlns:a16="http://schemas.microsoft.com/office/drawing/2014/main" id="{C9751A38-92D1-DFF4-FC12-4859BE7B67C9}"/>
              </a:ext>
            </a:extLst>
          </p:cNvPr>
          <p:cNvSpPr txBox="1"/>
          <p:nvPr/>
        </p:nvSpPr>
        <p:spPr>
          <a:xfrm>
            <a:off x="14165430" y="3148484"/>
            <a:ext cx="806631" cy="461665"/>
          </a:xfrm>
          <a:prstGeom prst="rect">
            <a:avLst/>
          </a:prstGeom>
          <a:noFill/>
        </p:spPr>
        <p:txBody>
          <a:bodyPr wrap="none" rtlCol="0">
            <a:spAutoFit/>
          </a:bodyPr>
          <a:lstStyle/>
          <a:p>
            <a:r>
              <a:rPr lang="en-US" sz="2400" dirty="0"/>
              <a:t>1243</a:t>
            </a:r>
          </a:p>
        </p:txBody>
      </p:sp>
      <p:sp>
        <p:nvSpPr>
          <p:cNvPr id="17" name="TextBox 16">
            <a:extLst>
              <a:ext uri="{FF2B5EF4-FFF2-40B4-BE49-F238E27FC236}">
                <a16:creationId xmlns:a16="http://schemas.microsoft.com/office/drawing/2014/main" id="{2897FCC0-40E3-C0EF-728B-53096CCA345C}"/>
              </a:ext>
            </a:extLst>
          </p:cNvPr>
          <p:cNvSpPr txBox="1"/>
          <p:nvPr/>
        </p:nvSpPr>
        <p:spPr>
          <a:xfrm>
            <a:off x="10179996" y="4124722"/>
            <a:ext cx="806631" cy="461665"/>
          </a:xfrm>
          <a:prstGeom prst="rect">
            <a:avLst/>
          </a:prstGeom>
          <a:noFill/>
        </p:spPr>
        <p:txBody>
          <a:bodyPr wrap="none" rtlCol="0">
            <a:spAutoFit/>
          </a:bodyPr>
          <a:lstStyle/>
          <a:p>
            <a:r>
              <a:rPr lang="en-US" sz="2400" dirty="0"/>
              <a:t>3124</a:t>
            </a:r>
          </a:p>
        </p:txBody>
      </p:sp>
      <p:sp>
        <p:nvSpPr>
          <p:cNvPr id="18" name="TextBox 17">
            <a:extLst>
              <a:ext uri="{FF2B5EF4-FFF2-40B4-BE49-F238E27FC236}">
                <a16:creationId xmlns:a16="http://schemas.microsoft.com/office/drawing/2014/main" id="{E39F5BD9-4C18-D27F-460F-4506F22EF699}"/>
              </a:ext>
            </a:extLst>
          </p:cNvPr>
          <p:cNvSpPr txBox="1"/>
          <p:nvPr/>
        </p:nvSpPr>
        <p:spPr>
          <a:xfrm>
            <a:off x="11295681" y="4124722"/>
            <a:ext cx="806631" cy="461665"/>
          </a:xfrm>
          <a:prstGeom prst="rect">
            <a:avLst/>
          </a:prstGeom>
          <a:noFill/>
        </p:spPr>
        <p:txBody>
          <a:bodyPr wrap="none" rtlCol="0">
            <a:spAutoFit/>
          </a:bodyPr>
          <a:lstStyle/>
          <a:p>
            <a:r>
              <a:rPr lang="en-US" sz="2400" dirty="0"/>
              <a:t>3241</a:t>
            </a:r>
          </a:p>
        </p:txBody>
      </p:sp>
      <p:sp>
        <p:nvSpPr>
          <p:cNvPr id="19" name="TextBox 18">
            <a:extLst>
              <a:ext uri="{FF2B5EF4-FFF2-40B4-BE49-F238E27FC236}">
                <a16:creationId xmlns:a16="http://schemas.microsoft.com/office/drawing/2014/main" id="{06C685D1-E5E5-D1CF-CE9B-F6078C8E0D8E}"/>
              </a:ext>
            </a:extLst>
          </p:cNvPr>
          <p:cNvSpPr txBox="1"/>
          <p:nvPr/>
        </p:nvSpPr>
        <p:spPr>
          <a:xfrm>
            <a:off x="13018749" y="4234277"/>
            <a:ext cx="806631" cy="461665"/>
          </a:xfrm>
          <a:prstGeom prst="rect">
            <a:avLst/>
          </a:prstGeom>
          <a:noFill/>
        </p:spPr>
        <p:txBody>
          <a:bodyPr wrap="none" rtlCol="0">
            <a:spAutoFit/>
          </a:bodyPr>
          <a:lstStyle/>
          <a:p>
            <a:r>
              <a:rPr lang="en-US" sz="2400" b="1" u="sng" dirty="0">
                <a:solidFill>
                  <a:srgbClr val="FF0000"/>
                </a:solidFill>
              </a:rPr>
              <a:t>2431</a:t>
            </a:r>
          </a:p>
        </p:txBody>
      </p:sp>
      <p:sp>
        <p:nvSpPr>
          <p:cNvPr id="20" name="TextBox 19">
            <a:extLst>
              <a:ext uri="{FF2B5EF4-FFF2-40B4-BE49-F238E27FC236}">
                <a16:creationId xmlns:a16="http://schemas.microsoft.com/office/drawing/2014/main" id="{95A063AE-6BE3-C7E1-FCF0-DC778252998D}"/>
              </a:ext>
            </a:extLst>
          </p:cNvPr>
          <p:cNvSpPr txBox="1"/>
          <p:nvPr/>
        </p:nvSpPr>
        <p:spPr>
          <a:xfrm>
            <a:off x="10179996" y="5221328"/>
            <a:ext cx="806631" cy="461665"/>
          </a:xfrm>
          <a:prstGeom prst="rect">
            <a:avLst/>
          </a:prstGeom>
          <a:noFill/>
        </p:spPr>
        <p:txBody>
          <a:bodyPr wrap="none" rtlCol="0">
            <a:spAutoFit/>
          </a:bodyPr>
          <a:lstStyle/>
          <a:p>
            <a:r>
              <a:rPr lang="en-US" sz="2400" dirty="0"/>
              <a:t>1324</a:t>
            </a:r>
          </a:p>
        </p:txBody>
      </p:sp>
      <p:sp>
        <p:nvSpPr>
          <p:cNvPr id="21" name="TextBox 20">
            <a:extLst>
              <a:ext uri="{FF2B5EF4-FFF2-40B4-BE49-F238E27FC236}">
                <a16:creationId xmlns:a16="http://schemas.microsoft.com/office/drawing/2014/main" id="{EC85BCCF-9F36-0CBB-07AA-28C5D1C07A42}"/>
              </a:ext>
            </a:extLst>
          </p:cNvPr>
          <p:cNvSpPr txBox="1"/>
          <p:nvPr/>
        </p:nvSpPr>
        <p:spPr>
          <a:xfrm>
            <a:off x="11344566" y="5221328"/>
            <a:ext cx="806631" cy="461665"/>
          </a:xfrm>
          <a:prstGeom prst="rect">
            <a:avLst/>
          </a:prstGeom>
          <a:noFill/>
        </p:spPr>
        <p:txBody>
          <a:bodyPr wrap="none" rtlCol="0">
            <a:spAutoFit/>
          </a:bodyPr>
          <a:lstStyle/>
          <a:p>
            <a:r>
              <a:rPr lang="en-US" sz="2400" dirty="0"/>
              <a:t>3421</a:t>
            </a:r>
          </a:p>
        </p:txBody>
      </p:sp>
      <p:sp>
        <p:nvSpPr>
          <p:cNvPr id="22" name="TextBox 21">
            <a:extLst>
              <a:ext uri="{FF2B5EF4-FFF2-40B4-BE49-F238E27FC236}">
                <a16:creationId xmlns:a16="http://schemas.microsoft.com/office/drawing/2014/main" id="{AE432BDF-2E17-41F4-AC92-5CCA261C0F8A}"/>
              </a:ext>
            </a:extLst>
          </p:cNvPr>
          <p:cNvSpPr txBox="1"/>
          <p:nvPr/>
        </p:nvSpPr>
        <p:spPr>
          <a:xfrm>
            <a:off x="12638239" y="5224670"/>
            <a:ext cx="806631" cy="461665"/>
          </a:xfrm>
          <a:prstGeom prst="rect">
            <a:avLst/>
          </a:prstGeom>
          <a:noFill/>
        </p:spPr>
        <p:txBody>
          <a:bodyPr wrap="none" rtlCol="0">
            <a:spAutoFit/>
          </a:bodyPr>
          <a:lstStyle/>
          <a:p>
            <a:r>
              <a:rPr lang="en-US" sz="2400" b="1" u="sng" dirty="0">
                <a:solidFill>
                  <a:srgbClr val="FF0000"/>
                </a:solidFill>
              </a:rPr>
              <a:t>4231</a:t>
            </a:r>
          </a:p>
        </p:txBody>
      </p:sp>
      <p:sp>
        <p:nvSpPr>
          <p:cNvPr id="23" name="TextBox 22">
            <a:extLst>
              <a:ext uri="{FF2B5EF4-FFF2-40B4-BE49-F238E27FC236}">
                <a16:creationId xmlns:a16="http://schemas.microsoft.com/office/drawing/2014/main" id="{6C83E350-04C5-E8A3-3B7A-E99280EAA50B}"/>
              </a:ext>
            </a:extLst>
          </p:cNvPr>
          <p:cNvSpPr txBox="1"/>
          <p:nvPr/>
        </p:nvSpPr>
        <p:spPr>
          <a:xfrm>
            <a:off x="13683708" y="5221328"/>
            <a:ext cx="806631" cy="461665"/>
          </a:xfrm>
          <a:prstGeom prst="rect">
            <a:avLst/>
          </a:prstGeom>
          <a:noFill/>
        </p:spPr>
        <p:txBody>
          <a:bodyPr wrap="none" rtlCol="0">
            <a:spAutoFit/>
          </a:bodyPr>
          <a:lstStyle/>
          <a:p>
            <a:r>
              <a:rPr lang="en-US" sz="2400" dirty="0"/>
              <a:t>2341</a:t>
            </a:r>
          </a:p>
        </p:txBody>
      </p:sp>
      <p:sp>
        <p:nvSpPr>
          <p:cNvPr id="24" name="TextBox 23">
            <a:extLst>
              <a:ext uri="{FF2B5EF4-FFF2-40B4-BE49-F238E27FC236}">
                <a16:creationId xmlns:a16="http://schemas.microsoft.com/office/drawing/2014/main" id="{B3754247-80DE-1E7B-4FE3-688672F48772}"/>
              </a:ext>
            </a:extLst>
          </p:cNvPr>
          <p:cNvSpPr txBox="1"/>
          <p:nvPr/>
        </p:nvSpPr>
        <p:spPr>
          <a:xfrm>
            <a:off x="12645553" y="7988317"/>
            <a:ext cx="806631" cy="461665"/>
          </a:xfrm>
          <a:prstGeom prst="rect">
            <a:avLst/>
          </a:prstGeom>
          <a:noFill/>
        </p:spPr>
        <p:txBody>
          <a:bodyPr wrap="none" rtlCol="0">
            <a:spAutoFit/>
          </a:bodyPr>
          <a:lstStyle/>
          <a:p>
            <a:r>
              <a:rPr lang="en-US" sz="2400" dirty="0"/>
              <a:t>1423</a:t>
            </a:r>
          </a:p>
        </p:txBody>
      </p:sp>
      <p:sp>
        <p:nvSpPr>
          <p:cNvPr id="25" name="TextBox 24">
            <a:extLst>
              <a:ext uri="{FF2B5EF4-FFF2-40B4-BE49-F238E27FC236}">
                <a16:creationId xmlns:a16="http://schemas.microsoft.com/office/drawing/2014/main" id="{7835B617-2B01-D400-0E59-DF8C9D71AF19}"/>
              </a:ext>
            </a:extLst>
          </p:cNvPr>
          <p:cNvSpPr txBox="1"/>
          <p:nvPr/>
        </p:nvSpPr>
        <p:spPr>
          <a:xfrm>
            <a:off x="12629970" y="6120534"/>
            <a:ext cx="806631" cy="461665"/>
          </a:xfrm>
          <a:prstGeom prst="rect">
            <a:avLst/>
          </a:prstGeom>
          <a:noFill/>
        </p:spPr>
        <p:txBody>
          <a:bodyPr wrap="none" rtlCol="0">
            <a:spAutoFit/>
          </a:bodyPr>
          <a:lstStyle/>
          <a:p>
            <a:r>
              <a:rPr lang="en-US" sz="2400" b="1" u="sng" dirty="0">
                <a:solidFill>
                  <a:srgbClr val="FF0000"/>
                </a:solidFill>
              </a:rPr>
              <a:t>4213</a:t>
            </a:r>
          </a:p>
        </p:txBody>
      </p:sp>
      <p:sp>
        <p:nvSpPr>
          <p:cNvPr id="26" name="TextBox 25">
            <a:extLst>
              <a:ext uri="{FF2B5EF4-FFF2-40B4-BE49-F238E27FC236}">
                <a16:creationId xmlns:a16="http://schemas.microsoft.com/office/drawing/2014/main" id="{4B3CEC86-8381-D11A-41CA-6EE5CA8732FC}"/>
              </a:ext>
            </a:extLst>
          </p:cNvPr>
          <p:cNvSpPr txBox="1"/>
          <p:nvPr/>
        </p:nvSpPr>
        <p:spPr>
          <a:xfrm>
            <a:off x="12645553" y="6978701"/>
            <a:ext cx="806631" cy="461665"/>
          </a:xfrm>
          <a:prstGeom prst="rect">
            <a:avLst/>
          </a:prstGeom>
          <a:noFill/>
        </p:spPr>
        <p:txBody>
          <a:bodyPr wrap="none" rtlCol="0">
            <a:spAutoFit/>
          </a:bodyPr>
          <a:lstStyle/>
          <a:p>
            <a:r>
              <a:rPr lang="en-US" sz="2400" dirty="0"/>
              <a:t>4123</a:t>
            </a:r>
          </a:p>
        </p:txBody>
      </p:sp>
      <p:sp>
        <p:nvSpPr>
          <p:cNvPr id="27" name="TextBox 26">
            <a:extLst>
              <a:ext uri="{FF2B5EF4-FFF2-40B4-BE49-F238E27FC236}">
                <a16:creationId xmlns:a16="http://schemas.microsoft.com/office/drawing/2014/main" id="{CBA3219F-6E5B-3050-3EE1-150642FD80E8}"/>
              </a:ext>
            </a:extLst>
          </p:cNvPr>
          <p:cNvSpPr txBox="1"/>
          <p:nvPr/>
        </p:nvSpPr>
        <p:spPr>
          <a:xfrm>
            <a:off x="11796313" y="8012886"/>
            <a:ext cx="806631" cy="461665"/>
          </a:xfrm>
          <a:prstGeom prst="rect">
            <a:avLst/>
          </a:prstGeom>
          <a:noFill/>
        </p:spPr>
        <p:txBody>
          <a:bodyPr wrap="none" rtlCol="0">
            <a:spAutoFit/>
          </a:bodyPr>
          <a:lstStyle/>
          <a:p>
            <a:r>
              <a:rPr lang="en-US" sz="2400" dirty="0"/>
              <a:t>4132</a:t>
            </a:r>
          </a:p>
        </p:txBody>
      </p:sp>
      <p:sp>
        <p:nvSpPr>
          <p:cNvPr id="28" name="TextBox 27">
            <a:extLst>
              <a:ext uri="{FF2B5EF4-FFF2-40B4-BE49-F238E27FC236}">
                <a16:creationId xmlns:a16="http://schemas.microsoft.com/office/drawing/2014/main" id="{BCE1209F-A2D0-F4C4-EAFA-5C089609EA77}"/>
              </a:ext>
            </a:extLst>
          </p:cNvPr>
          <p:cNvSpPr txBox="1"/>
          <p:nvPr/>
        </p:nvSpPr>
        <p:spPr>
          <a:xfrm>
            <a:off x="11801022" y="6123750"/>
            <a:ext cx="806631" cy="461665"/>
          </a:xfrm>
          <a:prstGeom prst="rect">
            <a:avLst/>
          </a:prstGeom>
          <a:noFill/>
        </p:spPr>
        <p:txBody>
          <a:bodyPr wrap="none" rtlCol="0">
            <a:spAutoFit/>
          </a:bodyPr>
          <a:lstStyle/>
          <a:p>
            <a:r>
              <a:rPr lang="en-US" sz="2400" dirty="0"/>
              <a:t>4321</a:t>
            </a:r>
          </a:p>
        </p:txBody>
      </p:sp>
      <p:sp>
        <p:nvSpPr>
          <p:cNvPr id="29" name="TextBox 28">
            <a:extLst>
              <a:ext uri="{FF2B5EF4-FFF2-40B4-BE49-F238E27FC236}">
                <a16:creationId xmlns:a16="http://schemas.microsoft.com/office/drawing/2014/main" id="{77F4CC76-2E1A-7CAD-1AC4-FCCA393A4B52}"/>
              </a:ext>
            </a:extLst>
          </p:cNvPr>
          <p:cNvSpPr txBox="1"/>
          <p:nvPr/>
        </p:nvSpPr>
        <p:spPr>
          <a:xfrm>
            <a:off x="11796312" y="7026172"/>
            <a:ext cx="806631" cy="461665"/>
          </a:xfrm>
          <a:prstGeom prst="rect">
            <a:avLst/>
          </a:prstGeom>
          <a:noFill/>
        </p:spPr>
        <p:txBody>
          <a:bodyPr wrap="none" rtlCol="0">
            <a:spAutoFit/>
          </a:bodyPr>
          <a:lstStyle/>
          <a:p>
            <a:r>
              <a:rPr lang="en-US" sz="2400" dirty="0"/>
              <a:t>4312</a:t>
            </a:r>
          </a:p>
        </p:txBody>
      </p:sp>
      <p:sp>
        <p:nvSpPr>
          <p:cNvPr id="30" name="TextBox 29">
            <a:extLst>
              <a:ext uri="{FF2B5EF4-FFF2-40B4-BE49-F238E27FC236}">
                <a16:creationId xmlns:a16="http://schemas.microsoft.com/office/drawing/2014/main" id="{D28070F8-66B7-0520-4452-2BCE4C8F17C3}"/>
              </a:ext>
            </a:extLst>
          </p:cNvPr>
          <p:cNvSpPr txBox="1"/>
          <p:nvPr/>
        </p:nvSpPr>
        <p:spPr>
          <a:xfrm>
            <a:off x="10660895" y="8028320"/>
            <a:ext cx="806631" cy="461665"/>
          </a:xfrm>
          <a:prstGeom prst="rect">
            <a:avLst/>
          </a:prstGeom>
          <a:noFill/>
        </p:spPr>
        <p:txBody>
          <a:bodyPr wrap="none" rtlCol="0">
            <a:spAutoFit/>
          </a:bodyPr>
          <a:lstStyle/>
          <a:p>
            <a:r>
              <a:rPr lang="en-US" sz="2400" dirty="0"/>
              <a:t>1342</a:t>
            </a:r>
          </a:p>
        </p:txBody>
      </p:sp>
      <p:sp>
        <p:nvSpPr>
          <p:cNvPr id="31" name="TextBox 30">
            <a:extLst>
              <a:ext uri="{FF2B5EF4-FFF2-40B4-BE49-F238E27FC236}">
                <a16:creationId xmlns:a16="http://schemas.microsoft.com/office/drawing/2014/main" id="{AEEBD058-A5CF-81B0-54B3-7964496E34EB}"/>
              </a:ext>
            </a:extLst>
          </p:cNvPr>
          <p:cNvSpPr txBox="1"/>
          <p:nvPr/>
        </p:nvSpPr>
        <p:spPr>
          <a:xfrm>
            <a:off x="10662648" y="6113184"/>
            <a:ext cx="806631" cy="461665"/>
          </a:xfrm>
          <a:prstGeom prst="rect">
            <a:avLst/>
          </a:prstGeom>
          <a:noFill/>
        </p:spPr>
        <p:txBody>
          <a:bodyPr wrap="none" rtlCol="0">
            <a:spAutoFit/>
          </a:bodyPr>
          <a:lstStyle/>
          <a:p>
            <a:r>
              <a:rPr lang="en-US" sz="2400" dirty="0"/>
              <a:t>3412</a:t>
            </a:r>
          </a:p>
        </p:txBody>
      </p:sp>
      <p:sp>
        <p:nvSpPr>
          <p:cNvPr id="32" name="TextBox 31">
            <a:extLst>
              <a:ext uri="{FF2B5EF4-FFF2-40B4-BE49-F238E27FC236}">
                <a16:creationId xmlns:a16="http://schemas.microsoft.com/office/drawing/2014/main" id="{43087000-BF99-37A4-ECB1-85AF2CCB8337}"/>
              </a:ext>
            </a:extLst>
          </p:cNvPr>
          <p:cNvSpPr txBox="1"/>
          <p:nvPr/>
        </p:nvSpPr>
        <p:spPr>
          <a:xfrm>
            <a:off x="10672324" y="7026172"/>
            <a:ext cx="806631" cy="461665"/>
          </a:xfrm>
          <a:prstGeom prst="rect">
            <a:avLst/>
          </a:prstGeom>
          <a:noFill/>
        </p:spPr>
        <p:txBody>
          <a:bodyPr wrap="none" rtlCol="0">
            <a:spAutoFit/>
          </a:bodyPr>
          <a:lstStyle/>
          <a:p>
            <a:r>
              <a:rPr lang="en-US" sz="2400" dirty="0"/>
              <a:t>3142</a:t>
            </a:r>
          </a:p>
        </p:txBody>
      </p:sp>
      <p:sp>
        <p:nvSpPr>
          <p:cNvPr id="33" name="TextBox 32">
            <a:extLst>
              <a:ext uri="{FF2B5EF4-FFF2-40B4-BE49-F238E27FC236}">
                <a16:creationId xmlns:a16="http://schemas.microsoft.com/office/drawing/2014/main" id="{8D5B3A9C-AAE5-DA55-0B68-E0F38EA524C1}"/>
              </a:ext>
            </a:extLst>
          </p:cNvPr>
          <p:cNvSpPr txBox="1"/>
          <p:nvPr/>
        </p:nvSpPr>
        <p:spPr>
          <a:xfrm>
            <a:off x="11823338" y="8999600"/>
            <a:ext cx="806631" cy="461665"/>
          </a:xfrm>
          <a:prstGeom prst="rect">
            <a:avLst/>
          </a:prstGeom>
          <a:noFill/>
        </p:spPr>
        <p:txBody>
          <a:bodyPr wrap="none" rtlCol="0">
            <a:spAutoFit/>
          </a:bodyPr>
          <a:lstStyle/>
          <a:p>
            <a:r>
              <a:rPr lang="en-US" sz="2400" dirty="0"/>
              <a:t>1432</a:t>
            </a:r>
          </a:p>
        </p:txBody>
      </p:sp>
      <p:cxnSp>
        <p:nvCxnSpPr>
          <p:cNvPr id="35" name="Straight Connector 34">
            <a:extLst>
              <a:ext uri="{FF2B5EF4-FFF2-40B4-BE49-F238E27FC236}">
                <a16:creationId xmlns:a16="http://schemas.microsoft.com/office/drawing/2014/main" id="{022646FB-94E9-D74C-9E4A-221E8104B6BD}"/>
              </a:ext>
            </a:extLst>
          </p:cNvPr>
          <p:cNvCxnSpPr>
            <a:cxnSpLocks/>
            <a:stCxn id="6" idx="2"/>
            <a:endCxn id="12" idx="0"/>
          </p:cNvCxnSpPr>
          <p:nvPr/>
        </p:nvCxnSpPr>
        <p:spPr>
          <a:xfrm flipH="1">
            <a:off x="12226655" y="1718965"/>
            <a:ext cx="902061" cy="456823"/>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60099495-FAF9-D7CA-1900-90DF46F3B3E1}"/>
              </a:ext>
            </a:extLst>
          </p:cNvPr>
          <p:cNvCxnSpPr>
            <a:cxnSpLocks/>
            <a:stCxn id="6" idx="2"/>
            <a:endCxn id="13" idx="0"/>
          </p:cNvCxnSpPr>
          <p:nvPr/>
        </p:nvCxnSpPr>
        <p:spPr>
          <a:xfrm>
            <a:off x="13128716" y="1718965"/>
            <a:ext cx="1443889" cy="537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A1A3F55-4084-C7A4-C734-FF2930AA37E9}"/>
              </a:ext>
            </a:extLst>
          </p:cNvPr>
          <p:cNvCxnSpPr>
            <a:cxnSpLocks/>
            <a:stCxn id="12" idx="2"/>
            <a:endCxn id="15" idx="0"/>
          </p:cNvCxnSpPr>
          <p:nvPr/>
        </p:nvCxnSpPr>
        <p:spPr>
          <a:xfrm>
            <a:off x="12226655" y="2637453"/>
            <a:ext cx="1187630" cy="658439"/>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47ABDB07-2DC8-E336-81EA-054183BB5EAE}"/>
              </a:ext>
            </a:extLst>
          </p:cNvPr>
          <p:cNvCxnSpPr>
            <a:cxnSpLocks/>
            <a:stCxn id="12" idx="2"/>
            <a:endCxn id="14" idx="0"/>
          </p:cNvCxnSpPr>
          <p:nvPr/>
        </p:nvCxnSpPr>
        <p:spPr>
          <a:xfrm flipH="1">
            <a:off x="11236055" y="2637453"/>
            <a:ext cx="990600" cy="452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F769C1F-3F15-58BB-703C-6FE85C513160}"/>
              </a:ext>
            </a:extLst>
          </p:cNvPr>
          <p:cNvCxnSpPr>
            <a:stCxn id="14" idx="2"/>
            <a:endCxn id="17" idx="0"/>
          </p:cNvCxnSpPr>
          <p:nvPr/>
        </p:nvCxnSpPr>
        <p:spPr>
          <a:xfrm flipH="1">
            <a:off x="10583312" y="3551853"/>
            <a:ext cx="652743"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CD416B3-2B81-CE4D-A1CD-B616E03610BD}"/>
              </a:ext>
            </a:extLst>
          </p:cNvPr>
          <p:cNvCxnSpPr>
            <a:cxnSpLocks/>
            <a:stCxn id="14" idx="2"/>
            <a:endCxn id="18" idx="0"/>
          </p:cNvCxnSpPr>
          <p:nvPr/>
        </p:nvCxnSpPr>
        <p:spPr>
          <a:xfrm>
            <a:off x="11236055" y="3551853"/>
            <a:ext cx="462942" cy="572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08165E6-2410-D0DF-601F-212BEB6B3923}"/>
              </a:ext>
            </a:extLst>
          </p:cNvPr>
          <p:cNvCxnSpPr>
            <a:cxnSpLocks/>
            <a:stCxn id="15" idx="2"/>
            <a:endCxn id="19" idx="0"/>
          </p:cNvCxnSpPr>
          <p:nvPr/>
        </p:nvCxnSpPr>
        <p:spPr>
          <a:xfrm>
            <a:off x="13414285" y="3757557"/>
            <a:ext cx="7780" cy="47672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a:extLst>
              <a:ext uri="{FF2B5EF4-FFF2-40B4-BE49-F238E27FC236}">
                <a16:creationId xmlns:a16="http://schemas.microsoft.com/office/drawing/2014/main" id="{EB4F1FCC-95BA-C1DC-10AA-4A0A51203673}"/>
              </a:ext>
            </a:extLst>
          </p:cNvPr>
          <p:cNvCxnSpPr>
            <a:cxnSpLocks/>
            <a:stCxn id="18" idx="2"/>
            <a:endCxn id="21" idx="0"/>
          </p:cNvCxnSpPr>
          <p:nvPr/>
        </p:nvCxnSpPr>
        <p:spPr>
          <a:xfrm>
            <a:off x="11698997" y="4586387"/>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04DC87F-1425-C854-3E8D-2A28F7573197}"/>
              </a:ext>
            </a:extLst>
          </p:cNvPr>
          <p:cNvCxnSpPr>
            <a:cxnSpLocks/>
            <a:stCxn id="17" idx="2"/>
            <a:endCxn id="20" idx="0"/>
          </p:cNvCxnSpPr>
          <p:nvPr/>
        </p:nvCxnSpPr>
        <p:spPr>
          <a:xfrm>
            <a:off x="10583312" y="4586387"/>
            <a:ext cx="0" cy="63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EF70EC4-E3A7-A98D-D2F8-48D65BBFEC7E}"/>
              </a:ext>
            </a:extLst>
          </p:cNvPr>
          <p:cNvCxnSpPr>
            <a:cxnSpLocks/>
            <a:stCxn id="21" idx="2"/>
            <a:endCxn id="31" idx="0"/>
          </p:cNvCxnSpPr>
          <p:nvPr/>
        </p:nvCxnSpPr>
        <p:spPr>
          <a:xfrm flipH="1">
            <a:off x="11065964" y="5682993"/>
            <a:ext cx="681918" cy="430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86A089F7-9561-DBBC-4CE0-BB072D63C79E}"/>
              </a:ext>
            </a:extLst>
          </p:cNvPr>
          <p:cNvCxnSpPr>
            <a:cxnSpLocks/>
            <a:stCxn id="21" idx="2"/>
            <a:endCxn id="28" idx="0"/>
          </p:cNvCxnSpPr>
          <p:nvPr/>
        </p:nvCxnSpPr>
        <p:spPr>
          <a:xfrm>
            <a:off x="11747882" y="5682993"/>
            <a:ext cx="456456"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8704194-3FDB-6EF3-DE9E-92673D22662E}"/>
              </a:ext>
            </a:extLst>
          </p:cNvPr>
          <p:cNvCxnSpPr>
            <a:cxnSpLocks/>
            <a:stCxn id="22" idx="2"/>
            <a:endCxn id="25" idx="0"/>
          </p:cNvCxnSpPr>
          <p:nvPr/>
        </p:nvCxnSpPr>
        <p:spPr>
          <a:xfrm flipH="1">
            <a:off x="13033286" y="5686335"/>
            <a:ext cx="8269" cy="434199"/>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a:extLst>
              <a:ext uri="{FF2B5EF4-FFF2-40B4-BE49-F238E27FC236}">
                <a16:creationId xmlns:a16="http://schemas.microsoft.com/office/drawing/2014/main" id="{C151C66A-0506-E576-26C4-FEC8FC21B1F3}"/>
              </a:ext>
            </a:extLst>
          </p:cNvPr>
          <p:cNvCxnSpPr>
            <a:cxnSpLocks/>
            <a:stCxn id="19" idx="2"/>
            <a:endCxn id="22" idx="0"/>
          </p:cNvCxnSpPr>
          <p:nvPr/>
        </p:nvCxnSpPr>
        <p:spPr>
          <a:xfrm flipH="1">
            <a:off x="13041555" y="4695942"/>
            <a:ext cx="380510" cy="528728"/>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a:extLst>
              <a:ext uri="{FF2B5EF4-FFF2-40B4-BE49-F238E27FC236}">
                <a16:creationId xmlns:a16="http://schemas.microsoft.com/office/drawing/2014/main" id="{B920A730-63CE-B478-B077-A51B2FE12F75}"/>
              </a:ext>
            </a:extLst>
          </p:cNvPr>
          <p:cNvCxnSpPr>
            <a:cxnSpLocks/>
            <a:stCxn id="19" idx="2"/>
            <a:endCxn id="23" idx="0"/>
          </p:cNvCxnSpPr>
          <p:nvPr/>
        </p:nvCxnSpPr>
        <p:spPr>
          <a:xfrm>
            <a:off x="13422065" y="4695942"/>
            <a:ext cx="664959" cy="52538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172DDF6-3988-BAE0-EB97-F49685CD77F1}"/>
              </a:ext>
            </a:extLst>
          </p:cNvPr>
          <p:cNvCxnSpPr>
            <a:cxnSpLocks/>
            <a:stCxn id="28" idx="2"/>
            <a:endCxn id="29" idx="0"/>
          </p:cNvCxnSpPr>
          <p:nvPr/>
        </p:nvCxnSpPr>
        <p:spPr>
          <a:xfrm flipH="1">
            <a:off x="12199628" y="6585415"/>
            <a:ext cx="0" cy="440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B5C78EC-21CB-4B65-2E1B-54296FFCBF40}"/>
              </a:ext>
            </a:extLst>
          </p:cNvPr>
          <p:cNvCxnSpPr>
            <a:cxnSpLocks/>
            <a:stCxn id="25" idx="2"/>
            <a:endCxn id="26" idx="0"/>
          </p:cNvCxnSpPr>
          <p:nvPr/>
        </p:nvCxnSpPr>
        <p:spPr>
          <a:xfrm>
            <a:off x="13033286" y="6582199"/>
            <a:ext cx="0" cy="396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AA3AFF1-288A-CA39-498F-C5D0779EB54A}"/>
              </a:ext>
            </a:extLst>
          </p:cNvPr>
          <p:cNvCxnSpPr>
            <a:cxnSpLocks/>
            <a:stCxn id="31" idx="2"/>
            <a:endCxn id="32" idx="0"/>
          </p:cNvCxnSpPr>
          <p:nvPr/>
        </p:nvCxnSpPr>
        <p:spPr>
          <a:xfrm>
            <a:off x="11065964" y="6574849"/>
            <a:ext cx="0" cy="451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DE9C00C-870F-C02A-0240-99C72139EA64}"/>
              </a:ext>
            </a:extLst>
          </p:cNvPr>
          <p:cNvCxnSpPr>
            <a:cxnSpLocks/>
            <a:stCxn id="32" idx="2"/>
            <a:endCxn id="30" idx="0"/>
          </p:cNvCxnSpPr>
          <p:nvPr/>
        </p:nvCxnSpPr>
        <p:spPr>
          <a:xfrm flipH="1">
            <a:off x="11064211" y="7487837"/>
            <a:ext cx="0" cy="540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BA83947C-4BF2-F106-C740-DD63C1C40513}"/>
              </a:ext>
            </a:extLst>
          </p:cNvPr>
          <p:cNvCxnSpPr>
            <a:cxnSpLocks/>
            <a:stCxn id="29" idx="2"/>
            <a:endCxn id="27" idx="0"/>
          </p:cNvCxnSpPr>
          <p:nvPr/>
        </p:nvCxnSpPr>
        <p:spPr>
          <a:xfrm>
            <a:off x="12199628" y="7487837"/>
            <a:ext cx="1"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5E95EC6-B72B-14E5-0F3E-140E2E816B63}"/>
              </a:ext>
            </a:extLst>
          </p:cNvPr>
          <p:cNvCxnSpPr>
            <a:cxnSpLocks/>
            <a:stCxn id="26" idx="2"/>
            <a:endCxn id="24" idx="0"/>
          </p:cNvCxnSpPr>
          <p:nvPr/>
        </p:nvCxnSpPr>
        <p:spPr>
          <a:xfrm>
            <a:off x="13048869" y="7440366"/>
            <a:ext cx="0" cy="54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63CA2EC-7384-8DED-2B39-3003948FA9E1}"/>
              </a:ext>
            </a:extLst>
          </p:cNvPr>
          <p:cNvCxnSpPr>
            <a:cxnSpLocks/>
            <a:stCxn id="27" idx="2"/>
            <a:endCxn id="33" idx="0"/>
          </p:cNvCxnSpPr>
          <p:nvPr/>
        </p:nvCxnSpPr>
        <p:spPr>
          <a:xfrm>
            <a:off x="12199629" y="8474551"/>
            <a:ext cx="0" cy="525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1942E98E-4CC0-4345-02E4-C991BBEF848C}"/>
              </a:ext>
            </a:extLst>
          </p:cNvPr>
          <p:cNvCxnSpPr>
            <a:cxnSpLocks/>
            <a:stCxn id="13" idx="2"/>
            <a:endCxn id="16" idx="0"/>
          </p:cNvCxnSpPr>
          <p:nvPr/>
        </p:nvCxnSpPr>
        <p:spPr>
          <a:xfrm flipH="1">
            <a:off x="14568746" y="2718109"/>
            <a:ext cx="3859" cy="430375"/>
          </a:xfrm>
          <a:prstGeom prst="line">
            <a:avLst/>
          </a:prstGeom>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A32DFD7E-D3D9-6BBF-23AC-006D64395B49}"/>
              </a:ext>
            </a:extLst>
          </p:cNvPr>
          <p:cNvSpPr>
            <a:spLocks noGrp="1"/>
          </p:cNvSpPr>
          <p:nvPr>
            <p:ph type="title"/>
          </p:nvPr>
        </p:nvSpPr>
        <p:spPr/>
        <p:txBody>
          <a:bodyPr/>
          <a:lstStyle/>
          <a:p>
            <a:r>
              <a:rPr lang="en-US" dirty="0"/>
              <a:t>Constructing </a:t>
            </a:r>
            <a:r>
              <a:rPr lang="en-US" dirty="0" err="1"/>
              <a:t>ist</a:t>
            </a:r>
            <a:r>
              <a:rPr lang="en-US" dirty="0"/>
              <a:t> using bn</a:t>
            </a:r>
          </a:p>
        </p:txBody>
      </p:sp>
    </p:spTree>
    <p:extLst>
      <p:ext uri="{BB962C8B-B14F-4D97-AF65-F5344CB8AC3E}">
        <p14:creationId xmlns:p14="http://schemas.microsoft.com/office/powerpoint/2010/main" val="79673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1000">
              <a:schemeClr val="accent6">
                <a:lumMod val="20000"/>
                <a:lumOff val="80000"/>
              </a:schemeClr>
            </a:gs>
            <a:gs pos="100000">
              <a:srgbClr val="7030A0"/>
            </a:gs>
          </a:gsLst>
          <a:lin ang="5400000" scaled="1"/>
        </a:gradFill>
        <a:effectLst/>
      </p:bgPr>
    </p:bg>
    <p:spTree>
      <p:nvGrpSpPr>
        <p:cNvPr id="1" name="">
          <a:extLst>
            <a:ext uri="{FF2B5EF4-FFF2-40B4-BE49-F238E27FC236}">
              <a16:creationId xmlns:a16="http://schemas.microsoft.com/office/drawing/2014/main" id="{497C5326-7405-A841-6CC5-16C26956E01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58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6858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580264"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089" cy="10288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1F78410-47D0-DEFB-F05D-2B626130AF2C}"/>
              </a:ext>
            </a:extLst>
          </p:cNvPr>
          <p:cNvSpPr>
            <a:spLocks noGrp="1"/>
          </p:cNvSpPr>
          <p:nvPr>
            <p:ph type="title"/>
          </p:nvPr>
        </p:nvSpPr>
        <p:spPr>
          <a:xfrm>
            <a:off x="951414" y="960120"/>
            <a:ext cx="6312984" cy="4552285"/>
          </a:xfrm>
        </p:spPr>
        <p:txBody>
          <a:bodyPr vert="horz" lIns="91440" tIns="45720" rIns="91440" bIns="45720" rtlCol="0" anchor="b">
            <a:normAutofit/>
          </a:bodyPr>
          <a:lstStyle/>
          <a:p>
            <a:pPr algn="r" defTabSz="914400"/>
            <a:r>
              <a:rPr lang="en-US" sz="6600" kern="1200" cap="all" spc="200" baseline="0" dirty="0" err="1">
                <a:solidFill>
                  <a:srgbClr val="FFFFFF"/>
                </a:solidFill>
                <a:latin typeface="+mj-lt"/>
                <a:ea typeface="+mj-ea"/>
                <a:cs typeface="+mj-cs"/>
              </a:rPr>
              <a:t>Constucting</a:t>
            </a:r>
            <a:r>
              <a:rPr lang="en-US" sz="6600" kern="1200" cap="all" spc="200" baseline="0" dirty="0">
                <a:solidFill>
                  <a:srgbClr val="FFFFFF"/>
                </a:solidFill>
                <a:latin typeface="+mj-lt"/>
                <a:ea typeface="+mj-ea"/>
                <a:cs typeface="+mj-cs"/>
              </a:rPr>
              <a:t> </a:t>
            </a:r>
            <a:r>
              <a:rPr lang="en-US" sz="6600" kern="1200" cap="all" spc="200" baseline="0" dirty="0" err="1">
                <a:solidFill>
                  <a:srgbClr val="FFFFFF"/>
                </a:solidFill>
                <a:latin typeface="+mj-lt"/>
                <a:ea typeface="+mj-ea"/>
                <a:cs typeface="+mj-cs"/>
              </a:rPr>
              <a:t>ist</a:t>
            </a:r>
            <a:r>
              <a:rPr lang="en-US" sz="6600" kern="1200" cap="all" spc="200" baseline="0" dirty="0">
                <a:solidFill>
                  <a:srgbClr val="FFFFFF"/>
                </a:solidFill>
                <a:latin typeface="+mj-lt"/>
                <a:ea typeface="+mj-ea"/>
                <a:cs typeface="+mj-cs"/>
              </a:rPr>
              <a:t> using bn</a:t>
            </a:r>
          </a:p>
        </p:txBody>
      </p:sp>
      <p:cxnSp>
        <p:nvCxnSpPr>
          <p:cNvPr id="36" name="Straight Connector 3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647971"/>
            <a:ext cx="589788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0F3F335-5187-2DAB-45CD-AA5BAE8F6D58}"/>
              </a:ext>
            </a:extLst>
          </p:cNvPr>
          <p:cNvPicPr>
            <a:picLocks noChangeAspect="1"/>
          </p:cNvPicPr>
          <p:nvPr/>
        </p:nvPicPr>
        <p:blipFill>
          <a:blip r:embed="rId2"/>
          <a:stretch>
            <a:fillRect/>
          </a:stretch>
        </p:blipFill>
        <p:spPr>
          <a:xfrm>
            <a:off x="8444416" y="1019241"/>
            <a:ext cx="9386384" cy="8391459"/>
          </a:xfrm>
          <a:prstGeom prst="rect">
            <a:avLst/>
          </a:prstGeom>
        </p:spPr>
      </p:pic>
    </p:spTree>
    <p:extLst>
      <p:ext uri="{BB962C8B-B14F-4D97-AF65-F5344CB8AC3E}">
        <p14:creationId xmlns:p14="http://schemas.microsoft.com/office/powerpoint/2010/main" val="10999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1000">
              <a:schemeClr val="accent6">
                <a:lumMod val="20000"/>
                <a:lumOff val="80000"/>
              </a:schemeClr>
            </a:gs>
            <a:gs pos="100000">
              <a:srgbClr val="7030A0"/>
            </a:gs>
          </a:gsLst>
          <a:lin ang="5400000" scaled="1"/>
        </a:gradFill>
        <a:effectLst/>
      </p:bgPr>
    </p:bg>
    <p:spTree>
      <p:nvGrpSpPr>
        <p:cNvPr id="1" name="">
          <a:extLst>
            <a:ext uri="{FF2B5EF4-FFF2-40B4-BE49-F238E27FC236}">
              <a16:creationId xmlns:a16="http://schemas.microsoft.com/office/drawing/2014/main" id="{98E1D53D-3690-F8B2-14D7-B44C170659A3}"/>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6858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999" cy="6858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5" name="Straight Connector 4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580264"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089" cy="10288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0282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431871C-CD50-10BA-E46E-0023F0A02903}"/>
              </a:ext>
            </a:extLst>
          </p:cNvPr>
          <p:cNvSpPr>
            <a:spLocks noGrp="1"/>
          </p:cNvSpPr>
          <p:nvPr>
            <p:ph type="title"/>
          </p:nvPr>
        </p:nvSpPr>
        <p:spPr>
          <a:xfrm>
            <a:off x="951414" y="960120"/>
            <a:ext cx="6312984" cy="4552285"/>
          </a:xfrm>
        </p:spPr>
        <p:txBody>
          <a:bodyPr vert="horz" lIns="91440" tIns="45720" rIns="91440" bIns="45720" rtlCol="0" anchor="b">
            <a:normAutofit/>
          </a:bodyPr>
          <a:lstStyle/>
          <a:p>
            <a:pPr algn="r" defTabSz="914400"/>
            <a:r>
              <a:rPr lang="en-US" sz="6600" kern="1200" cap="all" spc="200" baseline="0" dirty="0" err="1">
                <a:solidFill>
                  <a:srgbClr val="FFFFFF"/>
                </a:solidFill>
                <a:latin typeface="+mj-lt"/>
                <a:ea typeface="+mj-ea"/>
                <a:cs typeface="+mj-cs"/>
              </a:rPr>
              <a:t>Constucting</a:t>
            </a:r>
            <a:r>
              <a:rPr lang="en-US" sz="6600" kern="1200" cap="all" spc="200" baseline="0" dirty="0">
                <a:solidFill>
                  <a:srgbClr val="FFFFFF"/>
                </a:solidFill>
                <a:latin typeface="+mj-lt"/>
                <a:ea typeface="+mj-ea"/>
                <a:cs typeface="+mj-cs"/>
              </a:rPr>
              <a:t> </a:t>
            </a:r>
            <a:r>
              <a:rPr lang="en-US" sz="6600" kern="1200" cap="all" spc="200" baseline="0" dirty="0" err="1">
                <a:solidFill>
                  <a:srgbClr val="FFFFFF"/>
                </a:solidFill>
                <a:latin typeface="+mj-lt"/>
                <a:ea typeface="+mj-ea"/>
                <a:cs typeface="+mj-cs"/>
              </a:rPr>
              <a:t>ist</a:t>
            </a:r>
            <a:r>
              <a:rPr lang="en-US" sz="6600" kern="1200" cap="all" spc="200" baseline="0" dirty="0">
                <a:solidFill>
                  <a:srgbClr val="FFFFFF"/>
                </a:solidFill>
                <a:latin typeface="+mj-lt"/>
                <a:ea typeface="+mj-ea"/>
                <a:cs typeface="+mj-cs"/>
              </a:rPr>
              <a:t> using bn</a:t>
            </a:r>
          </a:p>
        </p:txBody>
      </p:sp>
      <p:cxnSp>
        <p:nvCxnSpPr>
          <p:cNvPr id="51" name="Straight Connector 5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0018" y="5647971"/>
            <a:ext cx="589788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B4E9183-C1BC-34FC-4A26-8BFBA268E76D}"/>
              </a:ext>
            </a:extLst>
          </p:cNvPr>
          <p:cNvPicPr>
            <a:picLocks noChangeAspect="1"/>
          </p:cNvPicPr>
          <p:nvPr/>
        </p:nvPicPr>
        <p:blipFill>
          <a:blip r:embed="rId2"/>
          <a:stretch>
            <a:fillRect/>
          </a:stretch>
        </p:blipFill>
        <p:spPr>
          <a:xfrm>
            <a:off x="8991601" y="176977"/>
            <a:ext cx="7824418" cy="9151367"/>
          </a:xfrm>
          <a:prstGeom prst="rect">
            <a:avLst/>
          </a:prstGeom>
        </p:spPr>
      </p:pic>
    </p:spTree>
    <p:extLst>
      <p:ext uri="{BB962C8B-B14F-4D97-AF65-F5344CB8AC3E}">
        <p14:creationId xmlns:p14="http://schemas.microsoft.com/office/powerpoint/2010/main" val="188465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468913" y="-3041478"/>
            <a:ext cx="19580773" cy="10003995"/>
          </a:xfrm>
          <a:custGeom>
            <a:avLst/>
            <a:gdLst/>
            <a:ahLst/>
            <a:cxnLst/>
            <a:rect l="l" t="t" r="r" b="b"/>
            <a:pathLst>
              <a:path w="19580773" h="10003995">
                <a:moveTo>
                  <a:pt x="19580774" y="0"/>
                </a:moveTo>
                <a:lnTo>
                  <a:pt x="0" y="0"/>
                </a:lnTo>
                <a:lnTo>
                  <a:pt x="0" y="10003995"/>
                </a:lnTo>
                <a:lnTo>
                  <a:pt x="19580774" y="10003995"/>
                </a:lnTo>
                <a:lnTo>
                  <a:pt x="19580774"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7072917" y="2254660"/>
            <a:ext cx="19580773" cy="10003995"/>
          </a:xfrm>
          <a:custGeom>
            <a:avLst/>
            <a:gdLst/>
            <a:ahLst/>
            <a:cxnLst/>
            <a:rect l="l" t="t" r="r" b="b"/>
            <a:pathLst>
              <a:path w="19580773" h="10003995">
                <a:moveTo>
                  <a:pt x="19580774" y="0"/>
                </a:moveTo>
                <a:lnTo>
                  <a:pt x="0" y="0"/>
                </a:lnTo>
                <a:lnTo>
                  <a:pt x="0" y="10003995"/>
                </a:lnTo>
                <a:lnTo>
                  <a:pt x="19580774" y="10003995"/>
                </a:lnTo>
                <a:lnTo>
                  <a:pt x="19580774"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3780310" y="4489309"/>
            <a:ext cx="10727380" cy="5121277"/>
            <a:chOff x="0" y="-85725"/>
            <a:chExt cx="15902711" cy="7591993"/>
          </a:xfrm>
        </p:grpSpPr>
        <p:sp>
          <p:nvSpPr>
            <p:cNvPr id="5" name="Freeform 5"/>
            <p:cNvSpPr/>
            <p:nvPr/>
          </p:nvSpPr>
          <p:spPr>
            <a:xfrm>
              <a:off x="0" y="0"/>
              <a:ext cx="15902711" cy="7506268"/>
            </a:xfrm>
            <a:custGeom>
              <a:avLst/>
              <a:gdLst/>
              <a:ahLst/>
              <a:cxnLst/>
              <a:rect l="l" t="t" r="r" b="b"/>
              <a:pathLst>
                <a:path w="15902711" h="7506268">
                  <a:moveTo>
                    <a:pt x="21651" y="0"/>
                  </a:moveTo>
                  <a:lnTo>
                    <a:pt x="15881060" y="0"/>
                  </a:lnTo>
                  <a:cubicBezTo>
                    <a:pt x="15886802" y="0"/>
                    <a:pt x="15892311" y="2281"/>
                    <a:pt x="15896371" y="6341"/>
                  </a:cubicBezTo>
                  <a:cubicBezTo>
                    <a:pt x="15900431" y="10402"/>
                    <a:pt x="15902711" y="15909"/>
                    <a:pt x="15902711" y="21651"/>
                  </a:cubicBezTo>
                  <a:lnTo>
                    <a:pt x="15902711" y="7484618"/>
                  </a:lnTo>
                  <a:cubicBezTo>
                    <a:pt x="15902711" y="7490359"/>
                    <a:pt x="15900431" y="7495866"/>
                    <a:pt x="15896371" y="7499927"/>
                  </a:cubicBezTo>
                  <a:cubicBezTo>
                    <a:pt x="15892311" y="7503987"/>
                    <a:pt x="15886802" y="7506268"/>
                    <a:pt x="15881060" y="7506268"/>
                  </a:cubicBezTo>
                  <a:lnTo>
                    <a:pt x="21651" y="7506268"/>
                  </a:lnTo>
                  <a:cubicBezTo>
                    <a:pt x="15909" y="7506268"/>
                    <a:pt x="10402" y="7503987"/>
                    <a:pt x="6341" y="7499927"/>
                  </a:cubicBezTo>
                  <a:cubicBezTo>
                    <a:pt x="2281" y="7495866"/>
                    <a:pt x="0" y="7490359"/>
                    <a:pt x="0" y="7484618"/>
                  </a:cubicBezTo>
                  <a:lnTo>
                    <a:pt x="0" y="21651"/>
                  </a:lnTo>
                  <a:cubicBezTo>
                    <a:pt x="0" y="15909"/>
                    <a:pt x="2281" y="10402"/>
                    <a:pt x="6341" y="6341"/>
                  </a:cubicBezTo>
                  <a:cubicBezTo>
                    <a:pt x="10402" y="2281"/>
                    <a:pt x="15909" y="0"/>
                    <a:pt x="21651" y="0"/>
                  </a:cubicBezTo>
                  <a:close/>
                </a:path>
              </a:pathLst>
            </a:custGeom>
            <a:solidFill>
              <a:schemeClr val="accent5">
                <a:lumMod val="20000"/>
                <a:lumOff val="80000"/>
              </a:schemeClr>
            </a:solidFill>
            <a:ln cap="rnd">
              <a:noFill/>
              <a:prstDash val="sysDot"/>
              <a:round/>
            </a:ln>
          </p:spPr>
          <p:txBody>
            <a:bodyPr/>
            <a:lstStyle/>
            <a:p>
              <a:endParaRPr lang="en-US"/>
            </a:p>
          </p:txBody>
        </p:sp>
        <p:sp>
          <p:nvSpPr>
            <p:cNvPr id="6" name="TextBox 6"/>
            <p:cNvSpPr txBox="1"/>
            <p:nvPr/>
          </p:nvSpPr>
          <p:spPr>
            <a:xfrm>
              <a:off x="0" y="-85725"/>
              <a:ext cx="15902711" cy="7591993"/>
            </a:xfrm>
            <a:prstGeom prst="rect">
              <a:avLst/>
            </a:prstGeom>
          </p:spPr>
          <p:txBody>
            <a:bodyPr lIns="254000" tIns="254000" rIns="254000" bIns="254000" rtlCol="0" anchor="ctr"/>
            <a:lstStyle/>
            <a:p>
              <a:pPr algn="ctr">
                <a:lnSpc>
                  <a:spcPts val="3499"/>
                </a:lnSpc>
              </a:pPr>
              <a:r>
                <a:rPr lang="en-US" sz="2499" dirty="0">
                  <a:solidFill>
                    <a:srgbClr val="1B131B"/>
                  </a:solidFill>
                  <a:latin typeface="Codec Pro"/>
                  <a:ea typeface="Codec Pro"/>
                  <a:cs typeface="Codec Pro"/>
                  <a:sym typeface="Codec Pro"/>
                </a:rPr>
                <a:t>Presents a non-recursive algorithm for constructing n−1 ISTs in Bn.</a:t>
              </a:r>
            </a:p>
            <a:p>
              <a:pPr algn="ctr">
                <a:lnSpc>
                  <a:spcPts val="3499"/>
                </a:lnSpc>
              </a:pPr>
              <a:r>
                <a:rPr lang="en-US" sz="2499" dirty="0">
                  <a:solidFill>
                    <a:srgbClr val="1B131B"/>
                  </a:solidFill>
                  <a:latin typeface="Codec Pro"/>
                  <a:ea typeface="Codec Pro"/>
                  <a:cs typeface="Codec Pro"/>
                  <a:sym typeface="Codec Pro"/>
                </a:rPr>
                <a:t>Solves the parallelization problem of the previous recursive method.</a:t>
              </a:r>
            </a:p>
            <a:p>
              <a:pPr algn="ctr">
                <a:lnSpc>
                  <a:spcPts val="3499"/>
                </a:lnSpc>
              </a:pPr>
              <a:r>
                <a:rPr lang="en-US" sz="2499" dirty="0">
                  <a:solidFill>
                    <a:srgbClr val="1B131B"/>
                  </a:solidFill>
                  <a:latin typeface="Codec Pro"/>
                  <a:ea typeface="Codec Pro"/>
                  <a:cs typeface="Codec Pro"/>
                  <a:sym typeface="Codec Pro"/>
                </a:rPr>
                <a:t>Every vertex computes its parent in constant time.</a:t>
              </a:r>
            </a:p>
            <a:p>
              <a:pPr algn="ctr">
                <a:lnSpc>
                  <a:spcPts val="3499"/>
                </a:lnSpc>
              </a:pPr>
              <a:r>
                <a:rPr lang="en-US" sz="2499" dirty="0">
                  <a:solidFill>
                    <a:srgbClr val="1B131B"/>
                  </a:solidFill>
                  <a:latin typeface="Codec Pro"/>
                  <a:ea typeface="Codec Pro"/>
                  <a:cs typeface="Codec Pro"/>
                  <a:sym typeface="Codec Pro"/>
                </a:rPr>
                <a:t>Total time complexity: O(n * n!), which is asymptotically optimal.</a:t>
              </a:r>
            </a:p>
            <a:p>
              <a:pPr algn="ctr">
                <a:lnSpc>
                  <a:spcPts val="3499"/>
                </a:lnSpc>
              </a:pPr>
              <a:endParaRPr lang="en-US" sz="2499" dirty="0">
                <a:solidFill>
                  <a:srgbClr val="1B131B"/>
                </a:solidFill>
                <a:latin typeface="Codec Pro"/>
                <a:ea typeface="Codec Pro"/>
                <a:cs typeface="Codec Pro"/>
                <a:sym typeface="Codec Pro"/>
              </a:endParaRPr>
            </a:p>
          </p:txBody>
        </p:sp>
      </p:grpSp>
      <p:grpSp>
        <p:nvGrpSpPr>
          <p:cNvPr id="9" name="Group 9"/>
          <p:cNvGrpSpPr/>
          <p:nvPr/>
        </p:nvGrpSpPr>
        <p:grpSpPr>
          <a:xfrm>
            <a:off x="1295400" y="1028700"/>
            <a:ext cx="6708336" cy="2800797"/>
            <a:chOff x="0" y="0"/>
            <a:chExt cx="2472705" cy="3133012"/>
          </a:xfrm>
          <a:solidFill>
            <a:schemeClr val="accent5">
              <a:lumMod val="60000"/>
              <a:lumOff val="40000"/>
            </a:schemeClr>
          </a:solidFill>
        </p:grpSpPr>
        <p:sp>
          <p:nvSpPr>
            <p:cNvPr id="10" name="Freeform 10"/>
            <p:cNvSpPr/>
            <p:nvPr/>
          </p:nvSpPr>
          <p:spPr>
            <a:xfrm>
              <a:off x="0" y="0"/>
              <a:ext cx="2472705" cy="658996"/>
            </a:xfrm>
            <a:custGeom>
              <a:avLst/>
              <a:gdLst/>
              <a:ahLst/>
              <a:cxnLst/>
              <a:rect l="l" t="t" r="r" b="b"/>
              <a:pathLst>
                <a:path w="2472705" h="658996">
                  <a:moveTo>
                    <a:pt x="31070" y="0"/>
                  </a:moveTo>
                  <a:lnTo>
                    <a:pt x="2441635" y="0"/>
                  </a:lnTo>
                  <a:cubicBezTo>
                    <a:pt x="2449875" y="0"/>
                    <a:pt x="2457778" y="3273"/>
                    <a:pt x="2463605" y="9100"/>
                  </a:cubicBezTo>
                  <a:cubicBezTo>
                    <a:pt x="2469431" y="14927"/>
                    <a:pt x="2472705" y="22830"/>
                    <a:pt x="2472705" y="31070"/>
                  </a:cubicBezTo>
                  <a:lnTo>
                    <a:pt x="2472705" y="627926"/>
                  </a:lnTo>
                  <a:cubicBezTo>
                    <a:pt x="2472705" y="645085"/>
                    <a:pt x="2458794" y="658996"/>
                    <a:pt x="2441635" y="658996"/>
                  </a:cubicBezTo>
                  <a:lnTo>
                    <a:pt x="31070" y="658996"/>
                  </a:lnTo>
                  <a:cubicBezTo>
                    <a:pt x="13910" y="658996"/>
                    <a:pt x="0" y="645085"/>
                    <a:pt x="0" y="627926"/>
                  </a:cubicBezTo>
                  <a:lnTo>
                    <a:pt x="0" y="31070"/>
                  </a:lnTo>
                  <a:cubicBezTo>
                    <a:pt x="0" y="13910"/>
                    <a:pt x="13910" y="0"/>
                    <a:pt x="31070" y="0"/>
                  </a:cubicBezTo>
                  <a:close/>
                </a:path>
              </a:pathLst>
            </a:custGeom>
            <a:grpFill/>
          </p:spPr>
          <p:txBody>
            <a:bodyPr/>
            <a:lstStyle/>
            <a:p>
              <a:r>
                <a:rPr lang="en-US" sz="2000" b="1" dirty="0"/>
                <a:t>PROJECT PHASE 01</a:t>
              </a:r>
            </a:p>
          </p:txBody>
        </p:sp>
        <p:sp>
          <p:nvSpPr>
            <p:cNvPr id="11" name="TextBox 11"/>
            <p:cNvSpPr txBox="1"/>
            <p:nvPr/>
          </p:nvSpPr>
          <p:spPr>
            <a:xfrm>
              <a:off x="0" y="2369241"/>
              <a:ext cx="2472705" cy="763771"/>
            </a:xfrm>
            <a:prstGeom prst="rect">
              <a:avLst/>
            </a:prstGeom>
            <a:grpFill/>
          </p:spPr>
          <p:txBody>
            <a:bodyPr lIns="254000" tIns="254000" rIns="254000" bIns="254000" rtlCol="0" anchor="ctr"/>
            <a:lstStyle/>
            <a:p>
              <a:pPr algn="ctr">
                <a:lnSpc>
                  <a:spcPts val="4339"/>
                </a:lnSpc>
              </a:pPr>
              <a:r>
                <a:rPr lang="en-US" sz="3099" b="1" dirty="0">
                  <a:solidFill>
                    <a:srgbClr val="FFFFFF"/>
                  </a:solidFill>
                  <a:latin typeface="Codec Pro Bold"/>
                  <a:ea typeface="Codec Pro Bold"/>
                  <a:cs typeface="Codec Pro Bold"/>
                  <a:sym typeface="Codec Pro Bold"/>
                </a:rPr>
                <a:t>Contribution of the Paper</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flipV="1">
            <a:off x="505480" y="6935324"/>
            <a:ext cx="19100612" cy="6910949"/>
          </a:xfrm>
          <a:custGeom>
            <a:avLst/>
            <a:gdLst/>
            <a:ahLst/>
            <a:cxnLst/>
            <a:rect l="l" t="t" r="r" b="b"/>
            <a:pathLst>
              <a:path w="19100612" h="6910949">
                <a:moveTo>
                  <a:pt x="19100612" y="6910949"/>
                </a:moveTo>
                <a:lnTo>
                  <a:pt x="0" y="6910949"/>
                </a:lnTo>
                <a:lnTo>
                  <a:pt x="0" y="0"/>
                </a:lnTo>
                <a:lnTo>
                  <a:pt x="19100612" y="0"/>
                </a:lnTo>
                <a:lnTo>
                  <a:pt x="19100612" y="6910949"/>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589535" y="-1339929"/>
            <a:ext cx="12655463" cy="12655463"/>
          </a:xfrm>
          <a:custGeom>
            <a:avLst/>
            <a:gdLst/>
            <a:ahLst/>
            <a:cxnLst/>
            <a:rect l="l" t="t" r="r" b="b"/>
            <a:pathLst>
              <a:path w="12655463" h="12655463">
                <a:moveTo>
                  <a:pt x="12655463" y="0"/>
                </a:moveTo>
                <a:lnTo>
                  <a:pt x="0" y="0"/>
                </a:lnTo>
                <a:lnTo>
                  <a:pt x="0" y="12655463"/>
                </a:lnTo>
                <a:lnTo>
                  <a:pt x="12655463" y="12655463"/>
                </a:lnTo>
                <a:lnTo>
                  <a:pt x="1265546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430632" y="1000125"/>
            <a:ext cx="8317806" cy="767081"/>
          </a:xfrm>
          <a:prstGeom prst="rect">
            <a:avLst/>
          </a:prstGeom>
        </p:spPr>
        <p:txBody>
          <a:bodyPr lIns="0" tIns="0" rIns="0" bIns="0" rtlCol="0" anchor="t">
            <a:spAutoFit/>
          </a:bodyPr>
          <a:lstStyle/>
          <a:p>
            <a:pPr algn="ctr">
              <a:lnSpc>
                <a:spcPts val="5390"/>
              </a:lnSpc>
            </a:pPr>
            <a:r>
              <a:rPr lang="en-US" sz="4900" b="1" dirty="0">
                <a:solidFill>
                  <a:srgbClr val="FFFFFF"/>
                </a:solidFill>
                <a:latin typeface="Codec Pro Bold"/>
                <a:ea typeface="Codec Pro Bold"/>
                <a:cs typeface="Codec Pro Bold"/>
                <a:sym typeface="Codec Pro Bold"/>
              </a:rPr>
              <a:t>Main Algorithm - Overview</a:t>
            </a:r>
          </a:p>
        </p:txBody>
      </p:sp>
      <p:graphicFrame>
        <p:nvGraphicFramePr>
          <p:cNvPr id="5" name="Table 5"/>
          <p:cNvGraphicFramePr>
            <a:graphicFrameLocks noGrp="1"/>
          </p:cNvGraphicFramePr>
          <p:nvPr>
            <p:extLst>
              <p:ext uri="{D42A27DB-BD31-4B8C-83A1-F6EECF244321}">
                <p14:modId xmlns:p14="http://schemas.microsoft.com/office/powerpoint/2010/main" val="2351155372"/>
              </p:ext>
            </p:extLst>
          </p:nvPr>
        </p:nvGraphicFramePr>
        <p:xfrm>
          <a:off x="1439077" y="2070639"/>
          <a:ext cx="14300917" cy="7319483"/>
        </p:xfrm>
        <a:graphic>
          <a:graphicData uri="http://schemas.openxmlformats.org/drawingml/2006/table">
            <a:tbl>
              <a:tblPr/>
              <a:tblGrid>
                <a:gridCol w="2498187">
                  <a:extLst>
                    <a:ext uri="{9D8B030D-6E8A-4147-A177-3AD203B41FA5}">
                      <a16:colId xmlns:a16="http://schemas.microsoft.com/office/drawing/2014/main" val="20000"/>
                    </a:ext>
                  </a:extLst>
                </a:gridCol>
                <a:gridCol w="11802730">
                  <a:extLst>
                    <a:ext uri="{9D8B030D-6E8A-4147-A177-3AD203B41FA5}">
                      <a16:colId xmlns:a16="http://schemas.microsoft.com/office/drawing/2014/main" val="20001"/>
                    </a:ext>
                  </a:extLst>
                </a:gridCol>
              </a:tblGrid>
              <a:tr h="5016427">
                <a:tc>
                  <a:txBody>
                    <a:bodyPr/>
                    <a:lstStyle/>
                    <a:p>
                      <a:pPr algn="l">
                        <a:lnSpc>
                          <a:spcPts val="2940"/>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4619"/>
                        </a:lnSpc>
                        <a:defRPr/>
                      </a:pPr>
                      <a:r>
                        <a:rPr lang="en-US" sz="3299" dirty="0">
                          <a:solidFill>
                            <a:srgbClr val="FFFFFF"/>
                          </a:solidFill>
                          <a:latin typeface="Codec Pro"/>
                          <a:ea typeface="Codec Pro"/>
                          <a:cs typeface="Codec Pro"/>
                          <a:sym typeface="Codec Pro"/>
                        </a:rPr>
                        <a:t>🔸 Algorithm 1: Parent1(v, t, n)</a:t>
                      </a:r>
                      <a:endParaRPr lang="en-US" sz="1100" dirty="0"/>
                    </a:p>
                    <a:p>
                      <a:pPr algn="l">
                        <a:lnSpc>
                          <a:spcPts val="4619"/>
                        </a:lnSpc>
                      </a:pPr>
                      <a:r>
                        <a:rPr lang="en-US" sz="3299" dirty="0">
                          <a:solidFill>
                            <a:srgbClr val="FFFFFF"/>
                          </a:solidFill>
                          <a:latin typeface="Codec Pro"/>
                          <a:ea typeface="Codec Pro"/>
                          <a:cs typeface="Codec Pro"/>
                          <a:sym typeface="Codec Pro"/>
                        </a:rPr>
                        <a:t>🔸 Input: vertex v, tree number t, network dimension n</a:t>
                      </a:r>
                    </a:p>
                    <a:p>
                      <a:pPr algn="l">
                        <a:lnSpc>
                          <a:spcPts val="4619"/>
                        </a:lnSpc>
                      </a:pPr>
                      <a:r>
                        <a:rPr lang="en-US" sz="3299" dirty="0">
                          <a:solidFill>
                            <a:srgbClr val="FFFFFF"/>
                          </a:solidFill>
                          <a:latin typeface="Codec Pro"/>
                          <a:ea typeface="Codec Pro"/>
                          <a:cs typeface="Codec Pro"/>
                          <a:sym typeface="Codec Pro"/>
                        </a:rPr>
                        <a:t>🔸 Output: parent node of v in t-</a:t>
                      </a:r>
                      <a:r>
                        <a:rPr lang="en-US" sz="3299" dirty="0" err="1">
                          <a:solidFill>
                            <a:srgbClr val="FFFFFF"/>
                          </a:solidFill>
                          <a:latin typeface="Codec Pro"/>
                          <a:ea typeface="Codec Pro"/>
                          <a:cs typeface="Codec Pro"/>
                          <a:sym typeface="Codec Pro"/>
                        </a:rPr>
                        <a:t>th</a:t>
                      </a:r>
                      <a:r>
                        <a:rPr lang="en-US" sz="3299" dirty="0">
                          <a:solidFill>
                            <a:srgbClr val="FFFFFF"/>
                          </a:solidFill>
                          <a:latin typeface="Codec Pro"/>
                          <a:ea typeface="Codec Pro"/>
                          <a:cs typeface="Codec Pro"/>
                          <a:sym typeface="Codec Pro"/>
                        </a:rPr>
                        <a:t> tree</a:t>
                      </a:r>
                    </a:p>
                    <a:p>
                      <a:pPr algn="l">
                        <a:lnSpc>
                          <a:spcPts val="4619"/>
                        </a:lnSpc>
                      </a:pPr>
                      <a:r>
                        <a:rPr lang="en-US" sz="3299" dirty="0">
                          <a:solidFill>
                            <a:srgbClr val="FFFFFF"/>
                          </a:solidFill>
                          <a:latin typeface="Codec Pro"/>
                          <a:ea typeface="Codec Pro"/>
                          <a:cs typeface="Codec Pro"/>
                          <a:sym typeface="Codec Pro"/>
                        </a:rPr>
                        <a:t>🔸 Uses simple swap operations to determine parent based on rules (1.1 to 6)</a:t>
                      </a:r>
                    </a:p>
                    <a:p>
                      <a:pPr algn="l">
                        <a:lnSpc>
                          <a:spcPts val="4619"/>
                        </a:lnSpc>
                      </a:pPr>
                      <a:r>
                        <a:rPr lang="en-US" sz="3299" dirty="0">
                          <a:solidFill>
                            <a:srgbClr val="FFFFFF"/>
                          </a:solidFill>
                          <a:latin typeface="Codec Pro"/>
                          <a:ea typeface="Codec Pro"/>
                          <a:cs typeface="Codec Pro"/>
                          <a:sym typeface="Codec Pro"/>
                        </a:rPr>
                        <a:t>🔸 Pre-processing: Each vertex computes:</a:t>
                      </a:r>
                    </a:p>
                    <a:p>
                      <a:pPr algn="l">
                        <a:lnSpc>
                          <a:spcPts val="4619"/>
                        </a:lnSpc>
                      </a:pPr>
                      <a:r>
                        <a:rPr lang="en-US" sz="3299" dirty="0">
                          <a:solidFill>
                            <a:srgbClr val="FFFFFF"/>
                          </a:solidFill>
                          <a:latin typeface="Codec Pro"/>
                          <a:ea typeface="Codec Pro"/>
                          <a:cs typeface="Codec Pro"/>
                          <a:sym typeface="Codec Pro"/>
                        </a:rPr>
                        <a:t>     - inverse permutation</a:t>
                      </a:r>
                    </a:p>
                    <a:p>
                      <a:pPr algn="l">
                        <a:lnSpc>
                          <a:spcPts val="4619"/>
                        </a:lnSpc>
                      </a:pPr>
                      <a:r>
                        <a:rPr lang="en-US" sz="3299" dirty="0">
                          <a:solidFill>
                            <a:srgbClr val="FFFFFF"/>
                          </a:solidFill>
                          <a:latin typeface="Codec Pro"/>
                          <a:ea typeface="Codec Pro"/>
                          <a:cs typeface="Codec Pro"/>
                          <a:sym typeface="Codec Pro"/>
                        </a:rPr>
                        <a:t>     - first misplaced symbol (from right)</a:t>
                      </a:r>
                    </a:p>
                    <a:p>
                      <a:pPr algn="l">
                        <a:lnSpc>
                          <a:spcPts val="5319"/>
                        </a:lnSpc>
                      </a:pPr>
                      <a:endParaRPr lang="en-US" sz="3299" dirty="0">
                        <a:solidFill>
                          <a:srgbClr val="FFFFFF"/>
                        </a:solidFill>
                        <a:latin typeface="Codec Pro"/>
                        <a:ea typeface="Codec Pro"/>
                        <a:cs typeface="Codec Pro"/>
                        <a:sym typeface="Codec Pro"/>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825387">
                <a:tc>
                  <a:txBody>
                    <a:bodyPr/>
                    <a:lstStyle/>
                    <a:p>
                      <a:pPr algn="l">
                        <a:lnSpc>
                          <a:spcPts val="2940"/>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825387">
                <a:tc>
                  <a:txBody>
                    <a:bodyPr/>
                    <a:lstStyle/>
                    <a:p>
                      <a:pPr algn="l">
                        <a:lnSpc>
                          <a:spcPts val="2940"/>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3359"/>
                        </a:lnSpc>
                        <a:defRPr/>
                      </a:pPr>
                      <a:endParaRPr lang="en-US" sz="1100" dirty="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028700" y="8666293"/>
            <a:ext cx="4169586" cy="592007"/>
            <a:chOff x="0" y="0"/>
            <a:chExt cx="5559448" cy="789342"/>
          </a:xfrm>
        </p:grpSpPr>
        <p:sp>
          <p:nvSpPr>
            <p:cNvPr id="7" name="Freeform 7"/>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Project Phase 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1B131B"/>
            </a:solidFill>
          </p:spPr>
          <p:txBody>
            <a:bodyPr/>
            <a:lstStyle/>
            <a:p>
              <a:endParaRPr lang="en-US">
                <a:solidFill>
                  <a:schemeClr val="bg1"/>
                </a:solidFill>
              </a:endParaRPr>
            </a:p>
          </p:txBody>
        </p:sp>
        <p:sp>
          <p:nvSpPr>
            <p:cNvPr id="4" name="TextBox 4"/>
            <p:cNvSpPr txBox="1"/>
            <p:nvPr/>
          </p:nvSpPr>
          <p:spPr>
            <a:xfrm>
              <a:off x="0" y="-85725"/>
              <a:ext cx="4545659" cy="2531533"/>
            </a:xfrm>
            <a:prstGeom prst="rect">
              <a:avLst/>
            </a:prstGeom>
          </p:spPr>
          <p:txBody>
            <a:bodyPr lIns="50800" tIns="50800" rIns="50800" bIns="50800" rtlCol="0" anchor="ctr"/>
            <a:lstStyle/>
            <a:p>
              <a:pPr algn="ctr">
                <a:lnSpc>
                  <a:spcPts val="3499"/>
                </a:lnSpc>
              </a:pPr>
              <a:endParaRPr>
                <a:solidFill>
                  <a:schemeClr val="bg1"/>
                </a:solidFill>
              </a:endParaRPr>
            </a:p>
          </p:txBody>
        </p:sp>
      </p:grpSp>
      <p:sp>
        <p:nvSpPr>
          <p:cNvPr id="8" name="TextBox 8"/>
          <p:cNvSpPr txBox="1"/>
          <p:nvPr/>
        </p:nvSpPr>
        <p:spPr>
          <a:xfrm>
            <a:off x="1028700" y="962025"/>
            <a:ext cx="9887290" cy="595484"/>
          </a:xfrm>
          <a:prstGeom prst="rect">
            <a:avLst/>
          </a:prstGeom>
        </p:spPr>
        <p:txBody>
          <a:bodyPr lIns="0" tIns="0" rIns="0" bIns="0" rtlCol="0" anchor="t">
            <a:spAutoFit/>
          </a:bodyPr>
          <a:lstStyle/>
          <a:p>
            <a:pPr algn="l">
              <a:lnSpc>
                <a:spcPts val="4799"/>
              </a:lnSpc>
            </a:pPr>
            <a:r>
              <a:rPr lang="en-US" sz="3999" b="1" dirty="0">
                <a:solidFill>
                  <a:srgbClr val="0070C0"/>
                </a:solidFill>
                <a:latin typeface="Codec Pro Bold"/>
                <a:ea typeface="Codec Pro Bold"/>
                <a:cs typeface="Codec Pro Bold"/>
                <a:sym typeface="Codec Pro Bold"/>
              </a:rPr>
              <a:t>Algorithm Strategy (Parallelization)</a:t>
            </a:r>
          </a:p>
        </p:txBody>
      </p:sp>
      <p:graphicFrame>
        <p:nvGraphicFramePr>
          <p:cNvPr id="9" name="Table 8">
            <a:extLst>
              <a:ext uri="{FF2B5EF4-FFF2-40B4-BE49-F238E27FC236}">
                <a16:creationId xmlns:a16="http://schemas.microsoft.com/office/drawing/2014/main" id="{E981D384-0594-A51F-BBC9-D3F5BDA4E00B}"/>
              </a:ext>
            </a:extLst>
          </p:cNvPr>
          <p:cNvGraphicFramePr>
            <a:graphicFrameLocks noGrp="1"/>
          </p:cNvGraphicFramePr>
          <p:nvPr>
            <p:extLst>
              <p:ext uri="{D42A27DB-BD31-4B8C-83A1-F6EECF244321}">
                <p14:modId xmlns:p14="http://schemas.microsoft.com/office/powerpoint/2010/main" val="1529395543"/>
              </p:ext>
            </p:extLst>
          </p:nvPr>
        </p:nvGraphicFramePr>
        <p:xfrm>
          <a:off x="1536700" y="1628775"/>
          <a:ext cx="14579600" cy="6532562"/>
        </p:xfrm>
        <a:graphic>
          <a:graphicData uri="http://schemas.openxmlformats.org/drawingml/2006/table">
            <a:tbl>
              <a:tblPr/>
              <a:tblGrid>
                <a:gridCol w="7289800">
                  <a:extLst>
                    <a:ext uri="{9D8B030D-6E8A-4147-A177-3AD203B41FA5}">
                      <a16:colId xmlns:a16="http://schemas.microsoft.com/office/drawing/2014/main" val="2744185846"/>
                    </a:ext>
                  </a:extLst>
                </a:gridCol>
                <a:gridCol w="7289800">
                  <a:extLst>
                    <a:ext uri="{9D8B030D-6E8A-4147-A177-3AD203B41FA5}">
                      <a16:colId xmlns:a16="http://schemas.microsoft.com/office/drawing/2014/main" val="494402622"/>
                    </a:ext>
                  </a:extLst>
                </a:gridCol>
              </a:tblGrid>
              <a:tr h="958109">
                <a:tc>
                  <a:txBody>
                    <a:bodyPr/>
                    <a:lstStyle/>
                    <a:p>
                      <a:r>
                        <a:rPr lang="en-US" sz="4800" dirty="0">
                          <a:solidFill>
                            <a:srgbClr val="7030A0"/>
                          </a:solidFill>
                        </a:rPr>
                        <a:t>Features</a:t>
                      </a:r>
                    </a:p>
                  </a:txBody>
                  <a:tcPr anchor="ctr">
                    <a:lnL>
                      <a:noFill/>
                    </a:lnL>
                    <a:lnR>
                      <a:noFill/>
                    </a:lnR>
                    <a:lnT>
                      <a:noFill/>
                    </a:lnT>
                    <a:lnB>
                      <a:noFill/>
                    </a:lnB>
                    <a:noFill/>
                  </a:tcPr>
                </a:tc>
                <a:tc>
                  <a:txBody>
                    <a:bodyPr/>
                    <a:lstStyle/>
                    <a:p>
                      <a:r>
                        <a:rPr lang="en-US" sz="4800" dirty="0">
                          <a:solidFill>
                            <a:srgbClr val="7030A0"/>
                          </a:solidFill>
                        </a:rPr>
                        <a:t>Description</a:t>
                      </a:r>
                    </a:p>
                  </a:txBody>
                  <a:tcPr anchor="ctr">
                    <a:lnL>
                      <a:noFill/>
                    </a:lnL>
                    <a:lnR>
                      <a:noFill/>
                    </a:lnR>
                    <a:lnT>
                      <a:noFill/>
                    </a:lnT>
                    <a:lnB>
                      <a:noFill/>
                    </a:lnB>
                    <a:noFill/>
                  </a:tcPr>
                </a:tc>
                <a:extLst>
                  <a:ext uri="{0D108BD9-81ED-4DB2-BD59-A6C34878D82A}">
                    <a16:rowId xmlns:a16="http://schemas.microsoft.com/office/drawing/2014/main" val="718669993"/>
                  </a:ext>
                </a:extLst>
              </a:tr>
              <a:tr h="958109">
                <a:tc>
                  <a:txBody>
                    <a:bodyPr/>
                    <a:lstStyle/>
                    <a:p>
                      <a:r>
                        <a:rPr lang="en-US" b="1" dirty="0">
                          <a:solidFill>
                            <a:schemeClr val="bg1"/>
                          </a:solidFill>
                        </a:rPr>
                        <a:t>Technique</a:t>
                      </a:r>
                      <a:endParaRPr lang="en-US" dirty="0">
                        <a:solidFill>
                          <a:schemeClr val="bg1"/>
                        </a:solidFill>
                      </a:endParaRPr>
                    </a:p>
                  </a:txBody>
                  <a:tcPr anchor="ctr">
                    <a:lnL>
                      <a:noFill/>
                    </a:lnL>
                    <a:lnR>
                      <a:noFill/>
                    </a:lnR>
                    <a:lnT>
                      <a:noFill/>
                    </a:lnT>
                    <a:lnB>
                      <a:noFill/>
                    </a:lnB>
                    <a:noFill/>
                  </a:tcPr>
                </a:tc>
                <a:tc>
                  <a:txBody>
                    <a:bodyPr/>
                    <a:lstStyle/>
                    <a:p>
                      <a:r>
                        <a:rPr lang="en-US" dirty="0">
                          <a:solidFill>
                            <a:schemeClr val="bg1"/>
                          </a:solidFill>
                        </a:rPr>
                        <a:t>Vertex-level parallelism</a:t>
                      </a:r>
                    </a:p>
                  </a:txBody>
                  <a:tcPr anchor="ctr">
                    <a:lnL>
                      <a:noFill/>
                    </a:lnL>
                    <a:lnR>
                      <a:noFill/>
                    </a:lnR>
                    <a:lnT>
                      <a:noFill/>
                    </a:lnT>
                    <a:lnB>
                      <a:noFill/>
                    </a:lnB>
                    <a:noFill/>
                  </a:tcPr>
                </a:tc>
                <a:extLst>
                  <a:ext uri="{0D108BD9-81ED-4DB2-BD59-A6C34878D82A}">
                    <a16:rowId xmlns:a16="http://schemas.microsoft.com/office/drawing/2014/main" val="3315084077"/>
                  </a:ext>
                </a:extLst>
              </a:tr>
              <a:tr h="958109">
                <a:tc>
                  <a:txBody>
                    <a:bodyPr/>
                    <a:lstStyle/>
                    <a:p>
                      <a:r>
                        <a:rPr lang="en-US" b="1">
                          <a:solidFill>
                            <a:schemeClr val="bg1"/>
                          </a:solidFill>
                        </a:rPr>
                        <a:t>Unit of parallelism</a:t>
                      </a:r>
                      <a:endParaRPr lang="en-US">
                        <a:solidFill>
                          <a:schemeClr val="bg1"/>
                        </a:solidFill>
                      </a:endParaRPr>
                    </a:p>
                  </a:txBody>
                  <a:tcPr anchor="ctr">
                    <a:lnL>
                      <a:noFill/>
                    </a:lnL>
                    <a:lnR>
                      <a:noFill/>
                    </a:lnR>
                    <a:lnT>
                      <a:noFill/>
                    </a:lnT>
                    <a:lnB>
                      <a:noFill/>
                    </a:lnB>
                    <a:noFill/>
                  </a:tcPr>
                </a:tc>
                <a:tc>
                  <a:txBody>
                    <a:bodyPr/>
                    <a:lstStyle/>
                    <a:p>
                      <a:r>
                        <a:rPr lang="en-US">
                          <a:solidFill>
                            <a:schemeClr val="bg1"/>
                          </a:solidFill>
                        </a:rPr>
                        <a:t>Each vertex computes its parent independently</a:t>
                      </a:r>
                    </a:p>
                  </a:txBody>
                  <a:tcPr anchor="ctr">
                    <a:lnL>
                      <a:noFill/>
                    </a:lnL>
                    <a:lnR>
                      <a:noFill/>
                    </a:lnR>
                    <a:lnT>
                      <a:noFill/>
                    </a:lnT>
                    <a:lnB>
                      <a:noFill/>
                    </a:lnB>
                    <a:noFill/>
                  </a:tcPr>
                </a:tc>
                <a:extLst>
                  <a:ext uri="{0D108BD9-81ED-4DB2-BD59-A6C34878D82A}">
                    <a16:rowId xmlns:a16="http://schemas.microsoft.com/office/drawing/2014/main" val="2255806033"/>
                  </a:ext>
                </a:extLst>
              </a:tr>
              <a:tr h="958109">
                <a:tc>
                  <a:txBody>
                    <a:bodyPr/>
                    <a:lstStyle/>
                    <a:p>
                      <a:r>
                        <a:rPr lang="en-US" b="1">
                          <a:solidFill>
                            <a:schemeClr val="bg1"/>
                          </a:solidFill>
                        </a:rPr>
                        <a:t>Time per vertex</a:t>
                      </a:r>
                      <a:endParaRPr lang="en-US">
                        <a:solidFill>
                          <a:schemeClr val="bg1"/>
                        </a:solidFill>
                      </a:endParaRPr>
                    </a:p>
                  </a:txBody>
                  <a:tcPr anchor="ctr">
                    <a:lnL>
                      <a:noFill/>
                    </a:lnL>
                    <a:lnR>
                      <a:noFill/>
                    </a:lnR>
                    <a:lnT>
                      <a:noFill/>
                    </a:lnT>
                    <a:lnB>
                      <a:noFill/>
                    </a:lnB>
                    <a:noFill/>
                  </a:tcPr>
                </a:tc>
                <a:tc>
                  <a:txBody>
                    <a:bodyPr/>
                    <a:lstStyle/>
                    <a:p>
                      <a:r>
                        <a:rPr lang="en-US" dirty="0">
                          <a:solidFill>
                            <a:schemeClr val="bg1"/>
                          </a:solidFill>
                        </a:rPr>
                        <a:t>Constant time </a:t>
                      </a:r>
                      <a:r>
                        <a:rPr lang="en-US" b="1" dirty="0">
                          <a:solidFill>
                            <a:schemeClr val="bg1"/>
                          </a:solidFill>
                        </a:rPr>
                        <a:t>O(1)</a:t>
                      </a:r>
                      <a:endParaRPr lang="en-US"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3197684037"/>
                  </a:ext>
                </a:extLst>
              </a:tr>
              <a:tr h="958109">
                <a:tc>
                  <a:txBody>
                    <a:bodyPr/>
                    <a:lstStyle/>
                    <a:p>
                      <a:r>
                        <a:rPr lang="en-US" b="1">
                          <a:solidFill>
                            <a:schemeClr val="bg1"/>
                          </a:solidFill>
                        </a:rPr>
                        <a:t>Total time complexity</a:t>
                      </a:r>
                      <a:endParaRPr lang="en-US">
                        <a:solidFill>
                          <a:schemeClr val="bg1"/>
                        </a:solidFill>
                      </a:endParaRPr>
                    </a:p>
                  </a:txBody>
                  <a:tcPr anchor="ctr">
                    <a:lnL>
                      <a:noFill/>
                    </a:lnL>
                    <a:lnR>
                      <a:noFill/>
                    </a:lnR>
                    <a:lnT>
                      <a:noFill/>
                    </a:lnT>
                    <a:lnB>
                      <a:noFill/>
                    </a:lnB>
                    <a:noFill/>
                  </a:tcPr>
                </a:tc>
                <a:tc>
                  <a:txBody>
                    <a:bodyPr/>
                    <a:lstStyle/>
                    <a:p>
                      <a:r>
                        <a:rPr lang="en-US" b="1">
                          <a:solidFill>
                            <a:schemeClr val="bg1"/>
                          </a:solidFill>
                        </a:rPr>
                        <a:t>O(n·n!)</a:t>
                      </a:r>
                      <a:r>
                        <a:rPr lang="en-US">
                          <a:solidFill>
                            <a:schemeClr val="bg1"/>
                          </a:solidFill>
                        </a:rPr>
                        <a:t> (for all vertices in all trees)</a:t>
                      </a:r>
                    </a:p>
                  </a:txBody>
                  <a:tcPr anchor="ctr">
                    <a:lnL>
                      <a:noFill/>
                    </a:lnL>
                    <a:lnR>
                      <a:noFill/>
                    </a:lnR>
                    <a:lnT>
                      <a:noFill/>
                    </a:lnT>
                    <a:lnB>
                      <a:noFill/>
                    </a:lnB>
                    <a:noFill/>
                  </a:tcPr>
                </a:tc>
                <a:extLst>
                  <a:ext uri="{0D108BD9-81ED-4DB2-BD59-A6C34878D82A}">
                    <a16:rowId xmlns:a16="http://schemas.microsoft.com/office/drawing/2014/main" val="1280143157"/>
                  </a:ext>
                </a:extLst>
              </a:tr>
              <a:tr h="1742017">
                <a:tc>
                  <a:txBody>
                    <a:bodyPr/>
                    <a:lstStyle/>
                    <a:p>
                      <a:r>
                        <a:rPr lang="en-US" b="1" dirty="0">
                          <a:solidFill>
                            <a:schemeClr val="bg1"/>
                          </a:solidFill>
                        </a:rPr>
                        <a:t>Frameworks mentioned</a:t>
                      </a:r>
                      <a:endParaRPr lang="en-US" dirty="0">
                        <a:solidFill>
                          <a:schemeClr val="bg1"/>
                        </a:solidFill>
                      </a:endParaRPr>
                    </a:p>
                  </a:txBody>
                  <a:tcPr anchor="ctr">
                    <a:lnL>
                      <a:noFill/>
                    </a:lnL>
                    <a:lnR>
                      <a:noFill/>
                    </a:lnR>
                    <a:lnT>
                      <a:noFill/>
                    </a:lnT>
                    <a:lnB>
                      <a:noFill/>
                    </a:lnB>
                    <a:noFill/>
                  </a:tcPr>
                </a:tc>
                <a:tc>
                  <a:txBody>
                    <a:bodyPr/>
                    <a:lstStyle/>
                    <a:p>
                      <a:r>
                        <a:rPr lang="en-US" dirty="0">
                          <a:solidFill>
                            <a:schemeClr val="bg1"/>
                          </a:solidFill>
                        </a:rPr>
                        <a:t>General parallel algorithm (not specific to MPI/OpenMP/OpenCL in this paper)</a:t>
                      </a:r>
                    </a:p>
                  </a:txBody>
                  <a:tcPr anchor="ctr">
                    <a:lnL>
                      <a:noFill/>
                    </a:lnL>
                    <a:lnR>
                      <a:noFill/>
                    </a:lnR>
                    <a:lnT>
                      <a:noFill/>
                    </a:lnT>
                    <a:lnB>
                      <a:noFill/>
                    </a:lnB>
                    <a:noFill/>
                  </a:tcPr>
                </a:tc>
                <a:extLst>
                  <a:ext uri="{0D108BD9-81ED-4DB2-BD59-A6C34878D82A}">
                    <a16:rowId xmlns:a16="http://schemas.microsoft.com/office/drawing/2014/main" val="280459131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3787681" y="1448791"/>
            <a:ext cx="3471619" cy="1710562"/>
          </a:xfrm>
          <a:custGeom>
            <a:avLst/>
            <a:gdLst/>
            <a:ahLst/>
            <a:cxnLst/>
            <a:rect l="l" t="t" r="r" b="b"/>
            <a:pathLst>
              <a:path w="3471619" h="1710562">
                <a:moveTo>
                  <a:pt x="0" y="0"/>
                </a:moveTo>
                <a:lnTo>
                  <a:pt x="3471619" y="0"/>
                </a:lnTo>
                <a:lnTo>
                  <a:pt x="3471619" y="1710561"/>
                </a:lnTo>
                <a:lnTo>
                  <a:pt x="0" y="1710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01067" y="3802336"/>
            <a:ext cx="3158233" cy="2302639"/>
          </a:xfrm>
          <a:custGeom>
            <a:avLst/>
            <a:gdLst/>
            <a:ahLst/>
            <a:cxnLst/>
            <a:rect l="l" t="t" r="r" b="b"/>
            <a:pathLst>
              <a:path w="3158233" h="2302639">
                <a:moveTo>
                  <a:pt x="0" y="0"/>
                </a:moveTo>
                <a:lnTo>
                  <a:pt x="3158233" y="0"/>
                </a:lnTo>
                <a:lnTo>
                  <a:pt x="3158233"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78635" y="1493902"/>
            <a:ext cx="3171483" cy="1620340"/>
          </a:xfrm>
          <a:custGeom>
            <a:avLst/>
            <a:gdLst/>
            <a:ahLst/>
            <a:cxnLst/>
            <a:rect l="l" t="t" r="r" b="b"/>
            <a:pathLst>
              <a:path w="3171483" h="1620340">
                <a:moveTo>
                  <a:pt x="0" y="0"/>
                </a:moveTo>
                <a:lnTo>
                  <a:pt x="3171484" y="0"/>
                </a:lnTo>
                <a:lnTo>
                  <a:pt x="3171484" y="1620339"/>
                </a:lnTo>
                <a:lnTo>
                  <a:pt x="0" y="1620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617572" y="3802336"/>
            <a:ext cx="3264050" cy="2302639"/>
          </a:xfrm>
          <a:custGeom>
            <a:avLst/>
            <a:gdLst/>
            <a:ahLst/>
            <a:cxnLst/>
            <a:rect l="l" t="t" r="r" b="b"/>
            <a:pathLst>
              <a:path w="3264050" h="2302639">
                <a:moveTo>
                  <a:pt x="0" y="0"/>
                </a:moveTo>
                <a:lnTo>
                  <a:pt x="3264050" y="0"/>
                </a:lnTo>
                <a:lnTo>
                  <a:pt x="3264050" y="2302639"/>
                </a:lnTo>
                <a:lnTo>
                  <a:pt x="0" y="23026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7808064" y="1499536"/>
            <a:ext cx="2118094" cy="1659816"/>
          </a:xfrm>
          <a:custGeom>
            <a:avLst/>
            <a:gdLst/>
            <a:ahLst/>
            <a:cxnLst/>
            <a:rect l="l" t="t" r="r" b="b"/>
            <a:pathLst>
              <a:path w="2118094" h="1659816">
                <a:moveTo>
                  <a:pt x="0" y="0"/>
                </a:moveTo>
                <a:lnTo>
                  <a:pt x="2118094" y="0"/>
                </a:lnTo>
                <a:lnTo>
                  <a:pt x="2118094" y="1659816"/>
                </a:lnTo>
                <a:lnTo>
                  <a:pt x="0" y="16598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808064" y="3802336"/>
            <a:ext cx="2449712" cy="2373993"/>
          </a:xfrm>
          <a:custGeom>
            <a:avLst/>
            <a:gdLst/>
            <a:ahLst/>
            <a:cxnLst/>
            <a:rect l="l" t="t" r="r" b="b"/>
            <a:pathLst>
              <a:path w="2449712" h="2373993">
                <a:moveTo>
                  <a:pt x="0" y="0"/>
                </a:moveTo>
                <a:lnTo>
                  <a:pt x="2449712" y="0"/>
                </a:lnTo>
                <a:lnTo>
                  <a:pt x="2449712" y="2373993"/>
                </a:lnTo>
                <a:lnTo>
                  <a:pt x="0" y="23739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1692470" y="6824029"/>
            <a:ext cx="5566830" cy="2014180"/>
          </a:xfrm>
          <a:custGeom>
            <a:avLst/>
            <a:gdLst/>
            <a:ahLst/>
            <a:cxnLst/>
            <a:rect l="l" t="t" r="r" b="b"/>
            <a:pathLst>
              <a:path w="5566830" h="2014180">
                <a:moveTo>
                  <a:pt x="0" y="0"/>
                </a:moveTo>
                <a:lnTo>
                  <a:pt x="5566830" y="0"/>
                </a:lnTo>
                <a:lnTo>
                  <a:pt x="5566830" y="2014180"/>
                </a:lnTo>
                <a:lnTo>
                  <a:pt x="0" y="20141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808064" y="6977244"/>
            <a:ext cx="3427965" cy="1707750"/>
          </a:xfrm>
          <a:custGeom>
            <a:avLst/>
            <a:gdLst/>
            <a:ahLst/>
            <a:cxnLst/>
            <a:rect l="l" t="t" r="r" b="b"/>
            <a:pathLst>
              <a:path w="3427965" h="1707750">
                <a:moveTo>
                  <a:pt x="0" y="0"/>
                </a:moveTo>
                <a:lnTo>
                  <a:pt x="3427964" y="0"/>
                </a:lnTo>
                <a:lnTo>
                  <a:pt x="3427964" y="1707750"/>
                </a:lnTo>
                <a:lnTo>
                  <a:pt x="0" y="17077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0" name="Group 10"/>
          <p:cNvGrpSpPr/>
          <p:nvPr/>
        </p:nvGrpSpPr>
        <p:grpSpPr>
          <a:xfrm>
            <a:off x="1028700" y="2603195"/>
            <a:ext cx="6322164" cy="3837487"/>
            <a:chOff x="0" y="-28575"/>
            <a:chExt cx="8429552" cy="5116650"/>
          </a:xfrm>
        </p:grpSpPr>
        <p:sp>
          <p:nvSpPr>
            <p:cNvPr id="11" name="TextBox 11"/>
            <p:cNvSpPr txBox="1"/>
            <p:nvPr/>
          </p:nvSpPr>
          <p:spPr>
            <a:xfrm>
              <a:off x="0" y="2800953"/>
              <a:ext cx="8429552" cy="2287122"/>
            </a:xfrm>
            <a:prstGeom prst="rect">
              <a:avLst/>
            </a:prstGeom>
          </p:spPr>
          <p:txBody>
            <a:bodyPr lIns="0" tIns="0" rIns="0" bIns="0" rtlCol="0" anchor="t">
              <a:spAutoFit/>
            </a:bodyPr>
            <a:lstStyle/>
            <a:p>
              <a:pPr marL="0" lvl="0" indent="0" algn="l">
                <a:lnSpc>
                  <a:spcPts val="3360"/>
                </a:lnSpc>
                <a:spcBef>
                  <a:spcPct val="0"/>
                </a:spcBef>
              </a:pPr>
              <a:r>
                <a:rPr lang="en-US" sz="2400" dirty="0">
                  <a:solidFill>
                    <a:schemeClr val="accent5">
                      <a:lumMod val="75000"/>
                    </a:schemeClr>
                  </a:solidFill>
                  <a:latin typeface="Codec Pro"/>
                  <a:ea typeface="Codec Pro"/>
                  <a:cs typeface="Codec Pro"/>
                  <a:sym typeface="Codec Pro"/>
                </a:rPr>
                <a:t>#pragma </a:t>
              </a:r>
              <a:r>
                <a:rPr lang="en-US" sz="2400" dirty="0" err="1">
                  <a:solidFill>
                    <a:schemeClr val="accent5">
                      <a:lumMod val="75000"/>
                    </a:schemeClr>
                  </a:solidFill>
                  <a:latin typeface="Codec Pro"/>
                  <a:ea typeface="Codec Pro"/>
                  <a:cs typeface="Codec Pro"/>
                  <a:sym typeface="Codec Pro"/>
                </a:rPr>
                <a:t>omp</a:t>
              </a:r>
              <a:r>
                <a:rPr lang="en-US" sz="2400" dirty="0">
                  <a:solidFill>
                    <a:schemeClr val="accent5">
                      <a:lumMod val="75000"/>
                    </a:schemeClr>
                  </a:solidFill>
                  <a:latin typeface="Codec Pro"/>
                  <a:ea typeface="Codec Pro"/>
                  <a:cs typeface="Codec Pro"/>
                  <a:sym typeface="Codec Pro"/>
                </a:rPr>
                <a:t> parallel for</a:t>
              </a:r>
            </a:p>
            <a:p>
              <a:pPr marL="0" lvl="0" indent="0" algn="l">
                <a:lnSpc>
                  <a:spcPts val="3360"/>
                </a:lnSpc>
                <a:spcBef>
                  <a:spcPct val="0"/>
                </a:spcBef>
              </a:pPr>
              <a:r>
                <a:rPr lang="en-US" sz="2400" dirty="0">
                  <a:solidFill>
                    <a:schemeClr val="accent5">
                      <a:lumMod val="75000"/>
                    </a:schemeClr>
                  </a:solidFill>
                  <a:latin typeface="Codec Pro"/>
                  <a:ea typeface="Codec Pro"/>
                  <a:cs typeface="Codec Pro"/>
                  <a:sym typeface="Codec Pro"/>
                </a:rPr>
                <a:t>for (int </a:t>
              </a:r>
              <a:r>
                <a:rPr lang="en-US" sz="2400" dirty="0" err="1">
                  <a:solidFill>
                    <a:schemeClr val="accent5">
                      <a:lumMod val="75000"/>
                    </a:schemeClr>
                  </a:solidFill>
                  <a:latin typeface="Codec Pro"/>
                  <a:ea typeface="Codec Pro"/>
                  <a:cs typeface="Codec Pro"/>
                  <a:sym typeface="Codec Pro"/>
                </a:rPr>
                <a:t>i</a:t>
              </a:r>
              <a:r>
                <a:rPr lang="en-US" sz="2400" dirty="0">
                  <a:solidFill>
                    <a:schemeClr val="accent5">
                      <a:lumMod val="75000"/>
                    </a:schemeClr>
                  </a:solidFill>
                  <a:latin typeface="Codec Pro"/>
                  <a:ea typeface="Codec Pro"/>
                  <a:cs typeface="Codec Pro"/>
                  <a:sym typeface="Codec Pro"/>
                </a:rPr>
                <a:t> = 0; </a:t>
              </a:r>
              <a:r>
                <a:rPr lang="en-US" sz="2400" dirty="0" err="1">
                  <a:solidFill>
                    <a:schemeClr val="accent5">
                      <a:lumMod val="75000"/>
                    </a:schemeClr>
                  </a:solidFill>
                  <a:latin typeface="Codec Pro"/>
                  <a:ea typeface="Codec Pro"/>
                  <a:cs typeface="Codec Pro"/>
                  <a:sym typeface="Codec Pro"/>
                </a:rPr>
                <a:t>i</a:t>
              </a:r>
              <a:r>
                <a:rPr lang="en-US" sz="2400" dirty="0">
                  <a:solidFill>
                    <a:schemeClr val="accent5">
                      <a:lumMod val="75000"/>
                    </a:schemeClr>
                  </a:solidFill>
                  <a:latin typeface="Codec Pro"/>
                  <a:ea typeface="Codec Pro"/>
                  <a:cs typeface="Codec Pro"/>
                  <a:sym typeface="Codec Pro"/>
                </a:rPr>
                <a:t> &lt; factorial(n); ++</a:t>
              </a:r>
              <a:r>
                <a:rPr lang="en-US" sz="2400" dirty="0" err="1">
                  <a:solidFill>
                    <a:schemeClr val="accent5">
                      <a:lumMod val="75000"/>
                    </a:schemeClr>
                  </a:solidFill>
                  <a:latin typeface="Codec Pro"/>
                  <a:ea typeface="Codec Pro"/>
                  <a:cs typeface="Codec Pro"/>
                  <a:sym typeface="Codec Pro"/>
                </a:rPr>
                <a:t>i</a:t>
              </a:r>
              <a:r>
                <a:rPr lang="en-US" sz="2400" dirty="0">
                  <a:solidFill>
                    <a:schemeClr val="accent5">
                      <a:lumMod val="75000"/>
                    </a:schemeClr>
                  </a:solidFill>
                  <a:latin typeface="Codec Pro"/>
                  <a:ea typeface="Codec Pro"/>
                  <a:cs typeface="Codec Pro"/>
                  <a:sym typeface="Codec Pro"/>
                </a:rPr>
                <a:t>) {</a:t>
              </a:r>
            </a:p>
            <a:p>
              <a:pPr marL="0" lvl="0" indent="0" algn="l">
                <a:lnSpc>
                  <a:spcPts val="3360"/>
                </a:lnSpc>
                <a:spcBef>
                  <a:spcPct val="0"/>
                </a:spcBef>
              </a:pPr>
              <a:r>
                <a:rPr lang="en-US" sz="2400" dirty="0">
                  <a:solidFill>
                    <a:schemeClr val="accent5">
                      <a:lumMod val="75000"/>
                    </a:schemeClr>
                  </a:solidFill>
                  <a:latin typeface="Codec Pro"/>
                  <a:ea typeface="Codec Pro"/>
                  <a:cs typeface="Codec Pro"/>
                  <a:sym typeface="Codec Pro"/>
                </a:rPr>
                <a:t>    parents[</a:t>
              </a:r>
              <a:r>
                <a:rPr lang="en-US" sz="2400" dirty="0" err="1">
                  <a:solidFill>
                    <a:schemeClr val="accent5">
                      <a:lumMod val="75000"/>
                    </a:schemeClr>
                  </a:solidFill>
                  <a:latin typeface="Codec Pro"/>
                  <a:ea typeface="Codec Pro"/>
                  <a:cs typeface="Codec Pro"/>
                  <a:sym typeface="Codec Pro"/>
                </a:rPr>
                <a:t>i</a:t>
              </a:r>
              <a:r>
                <a:rPr lang="en-US" sz="2400" dirty="0">
                  <a:solidFill>
                    <a:schemeClr val="accent5">
                      <a:lumMod val="75000"/>
                    </a:schemeClr>
                  </a:solidFill>
                  <a:latin typeface="Codec Pro"/>
                  <a:ea typeface="Codec Pro"/>
                  <a:cs typeface="Codec Pro"/>
                  <a:sym typeface="Codec Pro"/>
                </a:rPr>
                <a:t>] = Parent1(vertices[</a:t>
              </a:r>
              <a:r>
                <a:rPr lang="en-US" sz="2400" dirty="0" err="1">
                  <a:solidFill>
                    <a:schemeClr val="accent5">
                      <a:lumMod val="75000"/>
                    </a:schemeClr>
                  </a:solidFill>
                  <a:latin typeface="Codec Pro"/>
                  <a:ea typeface="Codec Pro"/>
                  <a:cs typeface="Codec Pro"/>
                  <a:sym typeface="Codec Pro"/>
                </a:rPr>
                <a:t>i</a:t>
              </a:r>
              <a:r>
                <a:rPr lang="en-US" sz="2400" dirty="0">
                  <a:solidFill>
                    <a:schemeClr val="accent5">
                      <a:lumMod val="75000"/>
                    </a:schemeClr>
                  </a:solidFill>
                  <a:latin typeface="Codec Pro"/>
                  <a:ea typeface="Codec Pro"/>
                  <a:cs typeface="Codec Pro"/>
                  <a:sym typeface="Codec Pro"/>
                </a:rPr>
                <a:t>], t, n);</a:t>
              </a:r>
            </a:p>
            <a:p>
              <a:pPr marL="0" lvl="0" indent="0" algn="l">
                <a:lnSpc>
                  <a:spcPts val="3360"/>
                </a:lnSpc>
                <a:spcBef>
                  <a:spcPct val="0"/>
                </a:spcBef>
              </a:pPr>
              <a:r>
                <a:rPr lang="en-US" sz="2400" dirty="0">
                  <a:solidFill>
                    <a:schemeClr val="accent5">
                      <a:lumMod val="75000"/>
                    </a:schemeClr>
                  </a:solidFill>
                  <a:latin typeface="Codec Pro"/>
                  <a:ea typeface="Codec Pro"/>
                  <a:cs typeface="Codec Pro"/>
                  <a:sym typeface="Codec Pro"/>
                </a:rPr>
                <a:t>}</a:t>
              </a:r>
            </a:p>
          </p:txBody>
        </p:sp>
        <p:sp>
          <p:nvSpPr>
            <p:cNvPr id="12" name="TextBox 12"/>
            <p:cNvSpPr txBox="1"/>
            <p:nvPr/>
          </p:nvSpPr>
          <p:spPr>
            <a:xfrm>
              <a:off x="0" y="-28575"/>
              <a:ext cx="8429552" cy="1060119"/>
            </a:xfrm>
            <a:prstGeom prst="rect">
              <a:avLst/>
            </a:prstGeom>
          </p:spPr>
          <p:txBody>
            <a:bodyPr lIns="0" tIns="0" rIns="0" bIns="0" rtlCol="0" anchor="t">
              <a:spAutoFit/>
            </a:bodyPr>
            <a:lstStyle/>
            <a:p>
              <a:pPr algn="l">
                <a:lnSpc>
                  <a:spcPts val="6160"/>
                </a:lnSpc>
              </a:pPr>
              <a:r>
                <a:rPr lang="en-US" sz="5600" b="1" dirty="0">
                  <a:solidFill>
                    <a:srgbClr val="FFFFFF"/>
                  </a:solidFill>
                  <a:latin typeface="Codec Pro Bold"/>
                  <a:ea typeface="Codec Pro Bold"/>
                  <a:cs typeface="Codec Pro Bold"/>
                  <a:sym typeface="Codec Pro Bold"/>
                </a:rPr>
                <a:t>OpenMP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0D46303F-B16A-5433-5FDF-19E1E2445C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5F3661-486A-B426-21B5-FD227C7A43D9}"/>
              </a:ext>
            </a:extLst>
          </p:cNvPr>
          <p:cNvSpPr/>
          <p:nvPr/>
        </p:nvSpPr>
        <p:spPr>
          <a:xfrm>
            <a:off x="13787681" y="1448791"/>
            <a:ext cx="3471619" cy="1710562"/>
          </a:xfrm>
          <a:custGeom>
            <a:avLst/>
            <a:gdLst/>
            <a:ahLst/>
            <a:cxnLst/>
            <a:rect l="l" t="t" r="r" b="b"/>
            <a:pathLst>
              <a:path w="3471619" h="1710562">
                <a:moveTo>
                  <a:pt x="0" y="0"/>
                </a:moveTo>
                <a:lnTo>
                  <a:pt x="3471619" y="0"/>
                </a:lnTo>
                <a:lnTo>
                  <a:pt x="3471619" y="1710561"/>
                </a:lnTo>
                <a:lnTo>
                  <a:pt x="0" y="1710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8959CE0-A334-52C7-B2F3-A1D65A5069BA}"/>
              </a:ext>
            </a:extLst>
          </p:cNvPr>
          <p:cNvSpPr/>
          <p:nvPr/>
        </p:nvSpPr>
        <p:spPr>
          <a:xfrm>
            <a:off x="14101067" y="3802336"/>
            <a:ext cx="3158233" cy="2302639"/>
          </a:xfrm>
          <a:custGeom>
            <a:avLst/>
            <a:gdLst/>
            <a:ahLst/>
            <a:cxnLst/>
            <a:rect l="l" t="t" r="r" b="b"/>
            <a:pathLst>
              <a:path w="3158233" h="2302639">
                <a:moveTo>
                  <a:pt x="0" y="0"/>
                </a:moveTo>
                <a:lnTo>
                  <a:pt x="3158233" y="0"/>
                </a:lnTo>
                <a:lnTo>
                  <a:pt x="3158233"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836582F-8061-D109-98BC-733BD8342A39}"/>
              </a:ext>
            </a:extLst>
          </p:cNvPr>
          <p:cNvSpPr/>
          <p:nvPr/>
        </p:nvSpPr>
        <p:spPr>
          <a:xfrm>
            <a:off x="10278635" y="1493902"/>
            <a:ext cx="3171483" cy="1620340"/>
          </a:xfrm>
          <a:custGeom>
            <a:avLst/>
            <a:gdLst/>
            <a:ahLst/>
            <a:cxnLst/>
            <a:rect l="l" t="t" r="r" b="b"/>
            <a:pathLst>
              <a:path w="3171483" h="1620340">
                <a:moveTo>
                  <a:pt x="0" y="0"/>
                </a:moveTo>
                <a:lnTo>
                  <a:pt x="3171484" y="0"/>
                </a:lnTo>
                <a:lnTo>
                  <a:pt x="3171484" y="1620339"/>
                </a:lnTo>
                <a:lnTo>
                  <a:pt x="0" y="1620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61000FB-94ED-BF6A-5A49-992505099CD1}"/>
              </a:ext>
            </a:extLst>
          </p:cNvPr>
          <p:cNvSpPr/>
          <p:nvPr/>
        </p:nvSpPr>
        <p:spPr>
          <a:xfrm>
            <a:off x="10617572" y="3802336"/>
            <a:ext cx="3264050" cy="2302639"/>
          </a:xfrm>
          <a:custGeom>
            <a:avLst/>
            <a:gdLst/>
            <a:ahLst/>
            <a:cxnLst/>
            <a:rect l="l" t="t" r="r" b="b"/>
            <a:pathLst>
              <a:path w="3264050" h="2302639">
                <a:moveTo>
                  <a:pt x="0" y="0"/>
                </a:moveTo>
                <a:lnTo>
                  <a:pt x="3264050" y="0"/>
                </a:lnTo>
                <a:lnTo>
                  <a:pt x="3264050" y="2302639"/>
                </a:lnTo>
                <a:lnTo>
                  <a:pt x="0" y="23026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C08E800-124D-E00C-8515-ACEA618C00CC}"/>
              </a:ext>
            </a:extLst>
          </p:cNvPr>
          <p:cNvSpPr/>
          <p:nvPr/>
        </p:nvSpPr>
        <p:spPr>
          <a:xfrm>
            <a:off x="7808064" y="1499536"/>
            <a:ext cx="2118094" cy="1659816"/>
          </a:xfrm>
          <a:custGeom>
            <a:avLst/>
            <a:gdLst/>
            <a:ahLst/>
            <a:cxnLst/>
            <a:rect l="l" t="t" r="r" b="b"/>
            <a:pathLst>
              <a:path w="2118094" h="1659816">
                <a:moveTo>
                  <a:pt x="0" y="0"/>
                </a:moveTo>
                <a:lnTo>
                  <a:pt x="2118094" y="0"/>
                </a:lnTo>
                <a:lnTo>
                  <a:pt x="2118094" y="1659816"/>
                </a:lnTo>
                <a:lnTo>
                  <a:pt x="0" y="16598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95E54377-F888-ADCF-525E-25321F9CCDD4}"/>
              </a:ext>
            </a:extLst>
          </p:cNvPr>
          <p:cNvSpPr/>
          <p:nvPr/>
        </p:nvSpPr>
        <p:spPr>
          <a:xfrm>
            <a:off x="7808064" y="3802336"/>
            <a:ext cx="2449712" cy="2373993"/>
          </a:xfrm>
          <a:custGeom>
            <a:avLst/>
            <a:gdLst/>
            <a:ahLst/>
            <a:cxnLst/>
            <a:rect l="l" t="t" r="r" b="b"/>
            <a:pathLst>
              <a:path w="2449712" h="2373993">
                <a:moveTo>
                  <a:pt x="0" y="0"/>
                </a:moveTo>
                <a:lnTo>
                  <a:pt x="2449712" y="0"/>
                </a:lnTo>
                <a:lnTo>
                  <a:pt x="2449712" y="2373993"/>
                </a:lnTo>
                <a:lnTo>
                  <a:pt x="0" y="23739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4FBBF75-1362-0850-3BF0-0480F7B03A79}"/>
              </a:ext>
            </a:extLst>
          </p:cNvPr>
          <p:cNvSpPr/>
          <p:nvPr/>
        </p:nvSpPr>
        <p:spPr>
          <a:xfrm>
            <a:off x="11692470" y="6824029"/>
            <a:ext cx="5566830" cy="2014180"/>
          </a:xfrm>
          <a:custGeom>
            <a:avLst/>
            <a:gdLst/>
            <a:ahLst/>
            <a:cxnLst/>
            <a:rect l="l" t="t" r="r" b="b"/>
            <a:pathLst>
              <a:path w="5566830" h="2014180">
                <a:moveTo>
                  <a:pt x="0" y="0"/>
                </a:moveTo>
                <a:lnTo>
                  <a:pt x="5566830" y="0"/>
                </a:lnTo>
                <a:lnTo>
                  <a:pt x="5566830" y="2014180"/>
                </a:lnTo>
                <a:lnTo>
                  <a:pt x="0" y="20141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D5EC163-9F14-97F3-B093-E3D58279B257}"/>
              </a:ext>
            </a:extLst>
          </p:cNvPr>
          <p:cNvSpPr/>
          <p:nvPr/>
        </p:nvSpPr>
        <p:spPr>
          <a:xfrm>
            <a:off x="7808064" y="6977244"/>
            <a:ext cx="3427965" cy="1707750"/>
          </a:xfrm>
          <a:custGeom>
            <a:avLst/>
            <a:gdLst/>
            <a:ahLst/>
            <a:cxnLst/>
            <a:rect l="l" t="t" r="r" b="b"/>
            <a:pathLst>
              <a:path w="3427965" h="1707750">
                <a:moveTo>
                  <a:pt x="0" y="0"/>
                </a:moveTo>
                <a:lnTo>
                  <a:pt x="3427964" y="0"/>
                </a:lnTo>
                <a:lnTo>
                  <a:pt x="3427964" y="1707750"/>
                </a:lnTo>
                <a:lnTo>
                  <a:pt x="0" y="17077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BC6E79A4-DF43-811D-6435-996E0E59627E}"/>
              </a:ext>
            </a:extLst>
          </p:cNvPr>
          <p:cNvGrpSpPr/>
          <p:nvPr/>
        </p:nvGrpSpPr>
        <p:grpSpPr>
          <a:xfrm>
            <a:off x="1028700" y="653702"/>
            <a:ext cx="6512664" cy="4478930"/>
            <a:chOff x="0" y="-2627899"/>
            <a:chExt cx="8683552" cy="5971907"/>
          </a:xfrm>
        </p:grpSpPr>
        <p:sp>
          <p:nvSpPr>
            <p:cNvPr id="11" name="TextBox 11">
              <a:extLst>
                <a:ext uri="{FF2B5EF4-FFF2-40B4-BE49-F238E27FC236}">
                  <a16:creationId xmlns:a16="http://schemas.microsoft.com/office/drawing/2014/main" id="{AD9E5CA6-F71F-D7F3-50D6-F0B8BD025B3D}"/>
                </a:ext>
              </a:extLst>
            </p:cNvPr>
            <p:cNvSpPr txBox="1"/>
            <p:nvPr/>
          </p:nvSpPr>
          <p:spPr>
            <a:xfrm>
              <a:off x="0" y="2800953"/>
              <a:ext cx="8429552" cy="543055"/>
            </a:xfrm>
            <a:prstGeom prst="rect">
              <a:avLst/>
            </a:prstGeom>
          </p:spPr>
          <p:txBody>
            <a:bodyPr lIns="0" tIns="0" rIns="0" bIns="0" rtlCol="0" anchor="t">
              <a:spAutoFit/>
            </a:bodyPr>
            <a:lstStyle/>
            <a:p>
              <a:pPr marL="0" lvl="0" indent="0" algn="l">
                <a:lnSpc>
                  <a:spcPts val="3360"/>
                </a:lnSpc>
                <a:spcBef>
                  <a:spcPct val="0"/>
                </a:spcBef>
              </a:pPr>
              <a:endParaRPr lang="en-US" sz="2400" dirty="0">
                <a:solidFill>
                  <a:schemeClr val="accent5">
                    <a:lumMod val="75000"/>
                  </a:schemeClr>
                </a:solidFill>
                <a:latin typeface="Codec Pro"/>
                <a:ea typeface="Codec Pro"/>
                <a:cs typeface="Codec Pro"/>
                <a:sym typeface="Codec Pro"/>
              </a:endParaRPr>
            </a:p>
          </p:txBody>
        </p:sp>
        <p:sp>
          <p:nvSpPr>
            <p:cNvPr id="12" name="TextBox 12">
              <a:extLst>
                <a:ext uri="{FF2B5EF4-FFF2-40B4-BE49-F238E27FC236}">
                  <a16:creationId xmlns:a16="http://schemas.microsoft.com/office/drawing/2014/main" id="{2CC5E411-53C2-E509-296B-940113F8C93A}"/>
                </a:ext>
              </a:extLst>
            </p:cNvPr>
            <p:cNvSpPr txBox="1"/>
            <p:nvPr/>
          </p:nvSpPr>
          <p:spPr>
            <a:xfrm>
              <a:off x="254000" y="-2627899"/>
              <a:ext cx="8429552" cy="1060119"/>
            </a:xfrm>
            <a:prstGeom prst="rect">
              <a:avLst/>
            </a:prstGeom>
          </p:spPr>
          <p:txBody>
            <a:bodyPr lIns="0" tIns="0" rIns="0" bIns="0" rtlCol="0" anchor="t">
              <a:spAutoFit/>
            </a:bodyPr>
            <a:lstStyle/>
            <a:p>
              <a:pPr algn="l">
                <a:lnSpc>
                  <a:spcPts val="6160"/>
                </a:lnSpc>
              </a:pPr>
              <a:r>
                <a:rPr lang="en-US" sz="5600" b="1" dirty="0">
                  <a:solidFill>
                    <a:srgbClr val="FFFFFF"/>
                  </a:solidFill>
                  <a:latin typeface="Codec Pro Bold"/>
                  <a:ea typeface="Codec Pro Bold"/>
                  <a:cs typeface="Codec Pro Bold"/>
                  <a:sym typeface="Codec Pro Bold"/>
                </a:rPr>
                <a:t>METIS</a:t>
              </a:r>
            </a:p>
          </p:txBody>
        </p:sp>
      </p:grpSp>
      <p:sp>
        <p:nvSpPr>
          <p:cNvPr id="13" name="Rectangle 1">
            <a:extLst>
              <a:ext uri="{FF2B5EF4-FFF2-40B4-BE49-F238E27FC236}">
                <a16:creationId xmlns:a16="http://schemas.microsoft.com/office/drawing/2014/main" id="{CF82471D-C0F7-D37E-51EF-0B76CBEB35A9}"/>
              </a:ext>
            </a:extLst>
          </p:cNvPr>
          <p:cNvSpPr>
            <a:spLocks noChangeArrowheads="1"/>
          </p:cNvSpPr>
          <p:nvPr/>
        </p:nvSpPr>
        <p:spPr bwMode="auto">
          <a:xfrm>
            <a:off x="1028700" y="2433067"/>
            <a:ext cx="6441801"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400" b="1" i="0" u="none" strike="noStrike" cap="none" normalizeH="0" baseline="0" dirty="0">
                <a:ln>
                  <a:noFill/>
                </a:ln>
                <a:solidFill>
                  <a:srgbClr val="92D050"/>
                </a:solidFill>
                <a:effectLst/>
                <a:latin typeface="Arial" panose="020B0604020202020204" pitchFamily="34" charset="0"/>
              </a:rPr>
              <a:t>Challenge: </a:t>
            </a:r>
          </a:p>
          <a:p>
            <a:pPr algn="just" defTabSz="914400" eaLnBrk="0" fontAlgn="base" hangingPunct="0">
              <a:spcBef>
                <a:spcPct val="0"/>
              </a:spcBef>
              <a:spcAft>
                <a:spcPct val="0"/>
              </a:spcAft>
            </a:pPr>
            <a:r>
              <a:rPr kumimoji="0" lang="en-US" altLang="en-US" sz="2400" b="1" i="0" u="none" strike="noStrike" cap="none" normalizeH="0" baseline="0" dirty="0">
                <a:ln>
                  <a:noFill/>
                </a:ln>
                <a:solidFill>
                  <a:schemeClr val="bg1"/>
                </a:solidFill>
                <a:effectLst/>
                <a:latin typeface="Arial" panose="020B0604020202020204" pitchFamily="34" charset="0"/>
              </a:rPr>
              <a:t>Distribute the computation of parent nodes across processors while minimizing inter-processor communication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92D050"/>
                </a:solidFill>
                <a:effectLst/>
                <a:latin typeface="Arial" panose="020B0604020202020204" pitchFamily="34" charset="0"/>
              </a:rPr>
              <a:t>Solution: </a:t>
            </a: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Utilize METIS, a graph partitioning tool, to divide the Bn graph into balanced partitions:</a:t>
            </a:r>
          </a:p>
          <a:p>
            <a:pPr marR="0" lvl="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92D050"/>
                </a:solidFill>
                <a:effectLst/>
                <a:latin typeface="Arial" panose="020B0604020202020204" pitchFamily="34" charset="0"/>
              </a:rPr>
              <a:t>Implementation Steps: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Graph Generation: Represent Bn as a graph where nodes are permutations and edges represent adjacent swaps.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Partitioning with METIS: Apply METIS to partition the graph into </a:t>
            </a:r>
            <a:r>
              <a:rPr kumimoji="0" lang="en-US" altLang="en-US" sz="2400" b="1" i="1" u="none" strike="noStrike" cap="none" normalizeH="0" baseline="0" dirty="0">
                <a:ln>
                  <a:noFill/>
                </a:ln>
                <a:solidFill>
                  <a:schemeClr val="bg1"/>
                </a:solidFill>
                <a:effectLst/>
                <a:latin typeface="Arial" panose="020B0604020202020204" pitchFamily="34" charset="0"/>
              </a:rPr>
              <a:t>k</a:t>
            </a:r>
            <a:r>
              <a:rPr kumimoji="0" lang="en-US" altLang="en-US" sz="2400" b="1" i="0" u="none" strike="noStrike" cap="none" normalizeH="0" baseline="0" dirty="0">
                <a:ln>
                  <a:noFill/>
                </a:ln>
                <a:solidFill>
                  <a:schemeClr val="bg1"/>
                </a:solidFill>
                <a:effectLst/>
                <a:latin typeface="Arial" panose="020B0604020202020204" pitchFamily="34" charset="0"/>
              </a:rPr>
              <a:t> parts.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Parallel Processing: Assign each partition to a processor to compute parent nodes using the </a:t>
            </a:r>
            <a:r>
              <a:rPr kumimoji="0" lang="en-US" altLang="en-US" sz="2400" b="1" i="0" u="none" strike="noStrike" cap="none" normalizeH="0" baseline="0" dirty="0">
                <a:ln>
                  <a:noFill/>
                </a:ln>
                <a:solidFill>
                  <a:schemeClr val="bg1"/>
                </a:solidFill>
                <a:effectLst/>
                <a:latin typeface="Arial Unicode MS"/>
              </a:rPr>
              <a:t>Parent1(v, t, n)</a:t>
            </a:r>
            <a:r>
              <a:rPr kumimoji="0" lang="en-US" altLang="en-US" sz="2400" b="1" i="0" u="none" strike="noStrike" cap="none" normalizeH="0" baseline="0" dirty="0">
                <a:ln>
                  <a:noFill/>
                </a:ln>
                <a:solidFill>
                  <a:schemeClr val="bg1"/>
                </a:solidFill>
                <a:effectLst/>
              </a:rPr>
              <a:t> algorithm.</a:t>
            </a: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740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533400" y="751322"/>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3010830778"/>
              </p:ext>
            </p:extLst>
          </p:nvPr>
        </p:nvGraphicFramePr>
        <p:xfrm>
          <a:off x="10092000" y="1778068"/>
          <a:ext cx="6330805" cy="6726103"/>
        </p:xfrm>
        <a:graphic>
          <a:graphicData uri="http://schemas.openxmlformats.org/drawingml/2006/table">
            <a:tbl>
              <a:tblPr/>
              <a:tblGrid>
                <a:gridCol w="5534131">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981180">
                <a:tc>
                  <a:txBody>
                    <a:bodyPr/>
                    <a:lstStyle/>
                    <a:p>
                      <a:pPr algn="l">
                        <a:lnSpc>
                          <a:spcPts val="3359"/>
                        </a:lnSpc>
                        <a:defRPr/>
                      </a:pPr>
                      <a:r>
                        <a:rPr lang="en-US" sz="2399" b="1" dirty="0">
                          <a:solidFill>
                            <a:srgbClr val="FFFFFF"/>
                          </a:solidFill>
                          <a:latin typeface="Codec Pro"/>
                          <a:sym typeface="Codec Pro"/>
                        </a:rPr>
                        <a:t>INTRODUCTION</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81180">
                <a:tc>
                  <a:txBody>
                    <a:bodyPr/>
                    <a:lstStyle/>
                    <a:p>
                      <a:pPr algn="l">
                        <a:lnSpc>
                          <a:spcPts val="3359"/>
                        </a:lnSpc>
                        <a:defRPr/>
                      </a:pPr>
                      <a:r>
                        <a:rPr lang="en-US" sz="2399" b="1" dirty="0">
                          <a:solidFill>
                            <a:srgbClr val="FFFFFF"/>
                          </a:solidFill>
                          <a:latin typeface="Codec Pro"/>
                          <a:sym typeface="Codec Pro"/>
                        </a:rPr>
                        <a:t>BACKGROUND OF STUDY</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861319">
                <a:tc>
                  <a:txBody>
                    <a:bodyPr/>
                    <a:lstStyle/>
                    <a:p>
                      <a:pPr algn="l">
                        <a:lnSpc>
                          <a:spcPts val="3359"/>
                        </a:lnSpc>
                        <a:defRPr/>
                      </a:pPr>
                      <a:r>
                        <a:rPr lang="en-US" sz="2399" b="1" dirty="0">
                          <a:solidFill>
                            <a:srgbClr val="FFFFFF"/>
                          </a:solidFill>
                          <a:latin typeface="Codec Pro"/>
                          <a:sym typeface="Codec Pro"/>
                        </a:rPr>
                        <a:t>PROBLEM STATEMENT</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973748">
                <a:tc>
                  <a:txBody>
                    <a:bodyPr/>
                    <a:lstStyle/>
                    <a:p>
                      <a:pPr algn="l">
                        <a:lnSpc>
                          <a:spcPts val="3359"/>
                        </a:lnSpc>
                        <a:defRPr/>
                      </a:pPr>
                      <a:r>
                        <a:rPr lang="en-US" sz="2399" b="1" dirty="0">
                          <a:solidFill>
                            <a:srgbClr val="FFFFFF"/>
                          </a:solidFill>
                          <a:latin typeface="Codec Pro"/>
                          <a:sym typeface="Codec Pro"/>
                        </a:rPr>
                        <a:t>PAPER SOLUTION</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981180">
                <a:tc>
                  <a:txBody>
                    <a:bodyPr/>
                    <a:lstStyle/>
                    <a:p>
                      <a:pPr algn="l">
                        <a:lnSpc>
                          <a:spcPts val="3359"/>
                        </a:lnSpc>
                        <a:defRPr/>
                      </a:pPr>
                      <a:r>
                        <a:rPr lang="en-US" sz="2399" b="1" dirty="0">
                          <a:solidFill>
                            <a:srgbClr val="FFFFFF"/>
                          </a:solidFill>
                          <a:latin typeface="Codec Pro"/>
                          <a:sym typeface="Codec Pro"/>
                        </a:rPr>
                        <a:t>IMPLEMENTATION</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973748">
                <a:tc>
                  <a:txBody>
                    <a:bodyPr/>
                    <a:lstStyle/>
                    <a:p>
                      <a:pPr algn="l">
                        <a:lnSpc>
                          <a:spcPts val="3359"/>
                        </a:lnSpc>
                        <a:defRPr/>
                      </a:pPr>
                      <a:r>
                        <a:rPr lang="en-US" sz="2399" b="1" dirty="0">
                          <a:solidFill>
                            <a:srgbClr val="FFFFFF"/>
                          </a:solidFill>
                          <a:latin typeface="Codec Pro"/>
                          <a:ea typeface="Codec Pro"/>
                          <a:cs typeface="Codec Pro"/>
                          <a:sym typeface="Codec Pro"/>
                        </a:rPr>
                        <a:t>RESULTS AND ANALYSIS</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r h="973748">
                <a:tc>
                  <a:txBody>
                    <a:bodyPr/>
                    <a:lstStyle/>
                    <a:p>
                      <a:pPr algn="l">
                        <a:lnSpc>
                          <a:spcPts val="3359"/>
                        </a:lnSpc>
                        <a:defRPr/>
                      </a:pPr>
                      <a:r>
                        <a:rPr lang="en-US" sz="2399" b="1" dirty="0">
                          <a:solidFill>
                            <a:srgbClr val="FFFFFF"/>
                          </a:solidFill>
                          <a:latin typeface="Codec Pro"/>
                          <a:ea typeface="Codec Pro"/>
                          <a:cs typeface="Codec Pro"/>
                          <a:sym typeface="Codec Pro"/>
                        </a:rPr>
                        <a:t>CONCLUSION</a:t>
                      </a: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b="1"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4" name="Group 4"/>
          <p:cNvGrpSpPr/>
          <p:nvPr/>
        </p:nvGrpSpPr>
        <p:grpSpPr>
          <a:xfrm>
            <a:off x="1751871" y="7043143"/>
            <a:ext cx="5544083" cy="1461027"/>
            <a:chOff x="0" y="0"/>
            <a:chExt cx="4182536" cy="1102220"/>
          </a:xfrm>
        </p:grpSpPr>
        <p:sp>
          <p:nvSpPr>
            <p:cNvPr id="5" name="Freeform 5"/>
            <p:cNvSpPr/>
            <p:nvPr/>
          </p:nvSpPr>
          <p:spPr>
            <a:xfrm>
              <a:off x="0" y="0"/>
              <a:ext cx="4182536" cy="1102220"/>
            </a:xfrm>
            <a:custGeom>
              <a:avLst/>
              <a:gdLst/>
              <a:ahLst/>
              <a:cxnLst/>
              <a:rect l="l" t="t" r="r" b="b"/>
              <a:pathLst>
                <a:path w="4182536" h="1102220">
                  <a:moveTo>
                    <a:pt x="41893" y="0"/>
                  </a:moveTo>
                  <a:lnTo>
                    <a:pt x="4140643" y="0"/>
                  </a:lnTo>
                  <a:cubicBezTo>
                    <a:pt x="4151754" y="0"/>
                    <a:pt x="4162409" y="4414"/>
                    <a:pt x="4170266" y="12270"/>
                  </a:cubicBezTo>
                  <a:cubicBezTo>
                    <a:pt x="4178122" y="20127"/>
                    <a:pt x="4182536" y="30782"/>
                    <a:pt x="4182536" y="41893"/>
                  </a:cubicBezTo>
                  <a:lnTo>
                    <a:pt x="4182536" y="1060327"/>
                  </a:lnTo>
                  <a:cubicBezTo>
                    <a:pt x="4182536" y="1071437"/>
                    <a:pt x="4178122" y="1082093"/>
                    <a:pt x="4170266" y="1089949"/>
                  </a:cubicBezTo>
                  <a:cubicBezTo>
                    <a:pt x="4162409" y="1097806"/>
                    <a:pt x="4151754" y="1102220"/>
                    <a:pt x="4140643" y="1102220"/>
                  </a:cubicBezTo>
                  <a:lnTo>
                    <a:pt x="41893" y="1102220"/>
                  </a:lnTo>
                  <a:cubicBezTo>
                    <a:pt x="30782" y="1102220"/>
                    <a:pt x="20127" y="1097806"/>
                    <a:pt x="12270" y="1089949"/>
                  </a:cubicBezTo>
                  <a:cubicBezTo>
                    <a:pt x="4414" y="1082093"/>
                    <a:pt x="0" y="1071437"/>
                    <a:pt x="0" y="1060327"/>
                  </a:cubicBezTo>
                  <a:lnTo>
                    <a:pt x="0" y="41893"/>
                  </a:lnTo>
                  <a:cubicBezTo>
                    <a:pt x="0" y="30782"/>
                    <a:pt x="4414" y="20127"/>
                    <a:pt x="12270" y="12270"/>
                  </a:cubicBezTo>
                  <a:cubicBezTo>
                    <a:pt x="20127" y="4414"/>
                    <a:pt x="30782" y="0"/>
                    <a:pt x="41893" y="0"/>
                  </a:cubicBezTo>
                  <a:close/>
                </a:path>
              </a:pathLst>
            </a:custGeom>
            <a:solidFill>
              <a:srgbClr val="C8FFBE"/>
            </a:solidFill>
            <a:ln cap="rnd">
              <a:noFill/>
              <a:prstDash val="sysDot"/>
              <a:round/>
            </a:ln>
          </p:spPr>
          <p:txBody>
            <a:bodyPr/>
            <a:lstStyle/>
            <a:p>
              <a:endParaRPr lang="en-US"/>
            </a:p>
          </p:txBody>
        </p:sp>
        <p:sp>
          <p:nvSpPr>
            <p:cNvPr id="6" name="TextBox 6"/>
            <p:cNvSpPr txBox="1"/>
            <p:nvPr/>
          </p:nvSpPr>
          <p:spPr>
            <a:xfrm>
              <a:off x="0" y="-57150"/>
              <a:ext cx="4182536" cy="1159370"/>
            </a:xfrm>
            <a:prstGeom prst="rect">
              <a:avLst/>
            </a:prstGeom>
          </p:spPr>
          <p:txBody>
            <a:bodyPr lIns="254000" tIns="254000" rIns="254000" bIns="254000" rtlCol="0" anchor="ctr"/>
            <a:lstStyle/>
            <a:p>
              <a:pPr algn="l">
                <a:lnSpc>
                  <a:spcPts val="1960"/>
                </a:lnSpc>
              </a:pPr>
              <a:r>
                <a:rPr lang="en-US" sz="1400">
                  <a:solidFill>
                    <a:srgbClr val="1B131B"/>
                  </a:solidFill>
                  <a:latin typeface="Codec Pro"/>
                  <a:ea typeface="Codec Pro"/>
                  <a:cs typeface="Codec Pro"/>
                  <a:sym typeface="Codec Pro"/>
                </a:rPr>
                <a:t>We willl discuss these points in the nex diffrenett sections about our selected paper.</a:t>
              </a:r>
            </a:p>
          </p:txBody>
        </p:sp>
      </p:grpSp>
      <p:sp>
        <p:nvSpPr>
          <p:cNvPr id="7" name="TextBox 7"/>
          <p:cNvSpPr txBox="1"/>
          <p:nvPr/>
        </p:nvSpPr>
        <p:spPr>
          <a:xfrm>
            <a:off x="1865195" y="1816168"/>
            <a:ext cx="7278805" cy="1254124"/>
          </a:xfrm>
          <a:prstGeom prst="rect">
            <a:avLst/>
          </a:prstGeom>
        </p:spPr>
        <p:txBody>
          <a:bodyPr lIns="0" tIns="0" rIns="0" bIns="0" rtlCol="0" anchor="t">
            <a:spAutoFit/>
          </a:bodyPr>
          <a:lstStyle/>
          <a:p>
            <a:pPr algn="l">
              <a:lnSpc>
                <a:spcPts val="8499"/>
              </a:lnSpc>
            </a:pPr>
            <a:r>
              <a:rPr lang="en-US" sz="8499" b="1" dirty="0">
                <a:solidFill>
                  <a:srgbClr val="FFFFFF"/>
                </a:solidFill>
                <a:latin typeface="Codec Pro Bold"/>
                <a:ea typeface="Codec Pro Bold"/>
                <a:cs typeface="Codec Pro Bold"/>
                <a:sym typeface="Codec Pro Bold"/>
              </a:rPr>
              <a:t>AGENDA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8077905" y="1724723"/>
            <a:ext cx="1163180" cy="1271867"/>
          </a:xfrm>
          <a:custGeom>
            <a:avLst/>
            <a:gdLst/>
            <a:ahLst/>
            <a:cxnLst/>
            <a:rect l="l" t="t" r="r" b="b"/>
            <a:pathLst>
              <a:path w="1163180" h="1271867">
                <a:moveTo>
                  <a:pt x="0" y="0"/>
                </a:moveTo>
                <a:lnTo>
                  <a:pt x="1163180" y="0"/>
                </a:lnTo>
                <a:lnTo>
                  <a:pt x="1163180" y="1271867"/>
                </a:lnTo>
                <a:lnTo>
                  <a:pt x="0" y="1271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105961" y="1724723"/>
            <a:ext cx="807057" cy="1271867"/>
          </a:xfrm>
          <a:custGeom>
            <a:avLst/>
            <a:gdLst/>
            <a:ahLst/>
            <a:cxnLst/>
            <a:rect l="l" t="t" r="r" b="b"/>
            <a:pathLst>
              <a:path w="807057" h="1271867">
                <a:moveTo>
                  <a:pt x="0" y="0"/>
                </a:moveTo>
                <a:lnTo>
                  <a:pt x="807057" y="0"/>
                </a:lnTo>
                <a:lnTo>
                  <a:pt x="807057" y="1271867"/>
                </a:lnTo>
                <a:lnTo>
                  <a:pt x="0" y="1271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820662" y="1724723"/>
            <a:ext cx="917120" cy="1128447"/>
          </a:xfrm>
          <a:custGeom>
            <a:avLst/>
            <a:gdLst/>
            <a:ahLst/>
            <a:cxnLst/>
            <a:rect l="l" t="t" r="r" b="b"/>
            <a:pathLst>
              <a:path w="917120" h="1128447">
                <a:moveTo>
                  <a:pt x="0" y="0"/>
                </a:moveTo>
                <a:lnTo>
                  <a:pt x="917120" y="0"/>
                </a:lnTo>
                <a:lnTo>
                  <a:pt x="917120" y="1128448"/>
                </a:lnTo>
                <a:lnTo>
                  <a:pt x="0" y="1128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733177" y="1724723"/>
            <a:ext cx="794017" cy="1128447"/>
          </a:xfrm>
          <a:custGeom>
            <a:avLst/>
            <a:gdLst/>
            <a:ahLst/>
            <a:cxnLst/>
            <a:rect l="l" t="t" r="r" b="b"/>
            <a:pathLst>
              <a:path w="794017" h="1128447">
                <a:moveTo>
                  <a:pt x="0" y="0"/>
                </a:moveTo>
                <a:lnTo>
                  <a:pt x="794017" y="0"/>
                </a:lnTo>
                <a:lnTo>
                  <a:pt x="794017" y="1128448"/>
                </a:lnTo>
                <a:lnTo>
                  <a:pt x="0" y="1128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5587949" y="3838977"/>
            <a:ext cx="1084473" cy="940534"/>
          </a:xfrm>
          <a:custGeom>
            <a:avLst/>
            <a:gdLst/>
            <a:ahLst/>
            <a:cxnLst/>
            <a:rect l="l" t="t" r="r" b="b"/>
            <a:pathLst>
              <a:path w="1084473" h="940534">
                <a:moveTo>
                  <a:pt x="0" y="0"/>
                </a:moveTo>
                <a:lnTo>
                  <a:pt x="1084473" y="0"/>
                </a:lnTo>
                <a:lnTo>
                  <a:pt x="1084473" y="940534"/>
                </a:lnTo>
                <a:lnTo>
                  <a:pt x="0" y="9405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0095440" y="3838977"/>
            <a:ext cx="1042353" cy="1042353"/>
          </a:xfrm>
          <a:custGeom>
            <a:avLst/>
            <a:gdLst/>
            <a:ahLst/>
            <a:cxnLst/>
            <a:rect l="l" t="t" r="r" b="b"/>
            <a:pathLst>
              <a:path w="1042353" h="1042353">
                <a:moveTo>
                  <a:pt x="0" y="0"/>
                </a:moveTo>
                <a:lnTo>
                  <a:pt x="1042353" y="0"/>
                </a:lnTo>
                <a:lnTo>
                  <a:pt x="1042353" y="1042353"/>
                </a:lnTo>
                <a:lnTo>
                  <a:pt x="0" y="10423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2015793" y="3737158"/>
            <a:ext cx="987392" cy="1042353"/>
          </a:xfrm>
          <a:custGeom>
            <a:avLst/>
            <a:gdLst/>
            <a:ahLst/>
            <a:cxnLst/>
            <a:rect l="l" t="t" r="r" b="b"/>
            <a:pathLst>
              <a:path w="987392" h="1042353">
                <a:moveTo>
                  <a:pt x="0" y="0"/>
                </a:moveTo>
                <a:lnTo>
                  <a:pt x="987393" y="0"/>
                </a:lnTo>
                <a:lnTo>
                  <a:pt x="987393" y="1042353"/>
                </a:lnTo>
                <a:lnTo>
                  <a:pt x="0" y="10423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0087107" y="5844789"/>
            <a:ext cx="1059018" cy="966595"/>
          </a:xfrm>
          <a:custGeom>
            <a:avLst/>
            <a:gdLst/>
            <a:ahLst/>
            <a:cxnLst/>
            <a:rect l="l" t="t" r="r" b="b"/>
            <a:pathLst>
              <a:path w="1059018" h="966595">
                <a:moveTo>
                  <a:pt x="0" y="0"/>
                </a:moveTo>
                <a:lnTo>
                  <a:pt x="1059018" y="0"/>
                </a:lnTo>
                <a:lnTo>
                  <a:pt x="1059018" y="966595"/>
                </a:lnTo>
                <a:lnTo>
                  <a:pt x="0" y="96659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8247084" y="5798119"/>
            <a:ext cx="824822" cy="1059935"/>
          </a:xfrm>
          <a:custGeom>
            <a:avLst/>
            <a:gdLst/>
            <a:ahLst/>
            <a:cxnLst/>
            <a:rect l="l" t="t" r="r" b="b"/>
            <a:pathLst>
              <a:path w="824822" h="1059935">
                <a:moveTo>
                  <a:pt x="0" y="0"/>
                </a:moveTo>
                <a:lnTo>
                  <a:pt x="824822" y="0"/>
                </a:lnTo>
                <a:lnTo>
                  <a:pt x="824822" y="1059935"/>
                </a:lnTo>
                <a:lnTo>
                  <a:pt x="0" y="10599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3882988" y="3737158"/>
            <a:ext cx="792469" cy="975074"/>
          </a:xfrm>
          <a:custGeom>
            <a:avLst/>
            <a:gdLst/>
            <a:ahLst/>
            <a:cxnLst/>
            <a:rect l="l" t="t" r="r" b="b"/>
            <a:pathLst>
              <a:path w="792469" h="975074">
                <a:moveTo>
                  <a:pt x="0" y="0"/>
                </a:moveTo>
                <a:lnTo>
                  <a:pt x="792469" y="0"/>
                </a:lnTo>
                <a:lnTo>
                  <a:pt x="792469" y="975074"/>
                </a:lnTo>
                <a:lnTo>
                  <a:pt x="0" y="9750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8089983" y="3838977"/>
            <a:ext cx="1139024" cy="1035476"/>
          </a:xfrm>
          <a:custGeom>
            <a:avLst/>
            <a:gdLst/>
            <a:ahLst/>
            <a:cxnLst/>
            <a:rect l="l" t="t" r="r" b="b"/>
            <a:pathLst>
              <a:path w="1139024" h="1035476">
                <a:moveTo>
                  <a:pt x="0" y="0"/>
                </a:moveTo>
                <a:lnTo>
                  <a:pt x="1139024" y="0"/>
                </a:lnTo>
                <a:lnTo>
                  <a:pt x="1139024" y="1035476"/>
                </a:lnTo>
                <a:lnTo>
                  <a:pt x="0" y="103547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0150729" y="7687203"/>
            <a:ext cx="931775" cy="847068"/>
          </a:xfrm>
          <a:custGeom>
            <a:avLst/>
            <a:gdLst/>
            <a:ahLst/>
            <a:cxnLst/>
            <a:rect l="l" t="t" r="r" b="b"/>
            <a:pathLst>
              <a:path w="931775" h="847068">
                <a:moveTo>
                  <a:pt x="0" y="0"/>
                </a:moveTo>
                <a:lnTo>
                  <a:pt x="931775" y="0"/>
                </a:lnTo>
                <a:lnTo>
                  <a:pt x="931775" y="847068"/>
                </a:lnTo>
                <a:lnTo>
                  <a:pt x="0" y="84706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12067471" y="5775908"/>
            <a:ext cx="884037" cy="847068"/>
          </a:xfrm>
          <a:custGeom>
            <a:avLst/>
            <a:gdLst/>
            <a:ahLst/>
            <a:cxnLst/>
            <a:rect l="l" t="t" r="r" b="b"/>
            <a:pathLst>
              <a:path w="884037" h="847068">
                <a:moveTo>
                  <a:pt x="0" y="0"/>
                </a:moveTo>
                <a:lnTo>
                  <a:pt x="884037" y="0"/>
                </a:lnTo>
                <a:lnTo>
                  <a:pt x="884037" y="847068"/>
                </a:lnTo>
                <a:lnTo>
                  <a:pt x="0" y="84706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5621231" y="5943114"/>
            <a:ext cx="1017909" cy="512656"/>
          </a:xfrm>
          <a:custGeom>
            <a:avLst/>
            <a:gdLst/>
            <a:ahLst/>
            <a:cxnLst/>
            <a:rect l="l" t="t" r="r" b="b"/>
            <a:pathLst>
              <a:path w="1017909" h="512656">
                <a:moveTo>
                  <a:pt x="0" y="0"/>
                </a:moveTo>
                <a:lnTo>
                  <a:pt x="1017909" y="0"/>
                </a:lnTo>
                <a:lnTo>
                  <a:pt x="1017909" y="512656"/>
                </a:lnTo>
                <a:lnTo>
                  <a:pt x="0" y="51265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13755786" y="5674095"/>
            <a:ext cx="1046872" cy="1050693"/>
          </a:xfrm>
          <a:custGeom>
            <a:avLst/>
            <a:gdLst/>
            <a:ahLst/>
            <a:cxnLst/>
            <a:rect l="l" t="t" r="r" b="b"/>
            <a:pathLst>
              <a:path w="1046872" h="1050693">
                <a:moveTo>
                  <a:pt x="0" y="0"/>
                </a:moveTo>
                <a:lnTo>
                  <a:pt x="1046872" y="0"/>
                </a:lnTo>
                <a:lnTo>
                  <a:pt x="1046872" y="1050693"/>
                </a:lnTo>
                <a:lnTo>
                  <a:pt x="0" y="10506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8210882" y="7578977"/>
            <a:ext cx="897225" cy="1063521"/>
          </a:xfrm>
          <a:custGeom>
            <a:avLst/>
            <a:gdLst/>
            <a:ahLst/>
            <a:cxnLst/>
            <a:rect l="l" t="t" r="r" b="b"/>
            <a:pathLst>
              <a:path w="897225" h="1063521">
                <a:moveTo>
                  <a:pt x="0" y="0"/>
                </a:moveTo>
                <a:lnTo>
                  <a:pt x="897225" y="0"/>
                </a:lnTo>
                <a:lnTo>
                  <a:pt x="897225" y="1063521"/>
                </a:lnTo>
                <a:lnTo>
                  <a:pt x="0" y="106352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11867253" y="7847662"/>
            <a:ext cx="1284473" cy="686609"/>
          </a:xfrm>
          <a:custGeom>
            <a:avLst/>
            <a:gdLst/>
            <a:ahLst/>
            <a:cxnLst/>
            <a:rect l="l" t="t" r="r" b="b"/>
            <a:pathLst>
              <a:path w="1284473" h="686609">
                <a:moveTo>
                  <a:pt x="0" y="0"/>
                </a:moveTo>
                <a:lnTo>
                  <a:pt x="1284473" y="0"/>
                </a:lnTo>
                <a:lnTo>
                  <a:pt x="1284473" y="686609"/>
                </a:lnTo>
                <a:lnTo>
                  <a:pt x="0" y="68660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5527649" y="7629883"/>
            <a:ext cx="1205073" cy="955295"/>
          </a:xfrm>
          <a:custGeom>
            <a:avLst/>
            <a:gdLst/>
            <a:ahLst/>
            <a:cxnLst/>
            <a:rect l="l" t="t" r="r" b="b"/>
            <a:pathLst>
              <a:path w="1205073" h="955295">
                <a:moveTo>
                  <a:pt x="0" y="0"/>
                </a:moveTo>
                <a:lnTo>
                  <a:pt x="1205073" y="0"/>
                </a:lnTo>
                <a:lnTo>
                  <a:pt x="1205073" y="955295"/>
                </a:lnTo>
                <a:lnTo>
                  <a:pt x="0" y="9552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10150729" y="1644502"/>
            <a:ext cx="924530" cy="1420367"/>
          </a:xfrm>
          <a:custGeom>
            <a:avLst/>
            <a:gdLst/>
            <a:ahLst/>
            <a:cxnLst/>
            <a:rect l="l" t="t" r="r" b="b"/>
            <a:pathLst>
              <a:path w="924530" h="1420367">
                <a:moveTo>
                  <a:pt x="0" y="0"/>
                </a:moveTo>
                <a:lnTo>
                  <a:pt x="924529" y="0"/>
                </a:lnTo>
                <a:lnTo>
                  <a:pt x="924529" y="1420367"/>
                </a:lnTo>
                <a:lnTo>
                  <a:pt x="0" y="142036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13755786" y="7541099"/>
            <a:ext cx="1044079" cy="1044079"/>
          </a:xfrm>
          <a:custGeom>
            <a:avLst/>
            <a:gdLst/>
            <a:ahLst/>
            <a:cxnLst/>
            <a:rect l="l" t="t" r="r" b="b"/>
            <a:pathLst>
              <a:path w="1044079" h="1044079">
                <a:moveTo>
                  <a:pt x="0" y="0"/>
                </a:moveTo>
                <a:lnTo>
                  <a:pt x="1044079" y="0"/>
                </a:lnTo>
                <a:lnTo>
                  <a:pt x="1044079" y="1044079"/>
                </a:lnTo>
                <a:lnTo>
                  <a:pt x="0" y="1044079"/>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grpSp>
        <p:nvGrpSpPr>
          <p:cNvPr id="22" name="Group 22"/>
          <p:cNvGrpSpPr/>
          <p:nvPr/>
        </p:nvGrpSpPr>
        <p:grpSpPr>
          <a:xfrm>
            <a:off x="1028700" y="1551317"/>
            <a:ext cx="6702622" cy="7162935"/>
            <a:chOff x="0" y="-28575"/>
            <a:chExt cx="8936829" cy="9550580"/>
          </a:xfrm>
        </p:grpSpPr>
        <p:sp>
          <p:nvSpPr>
            <p:cNvPr id="23" name="TextBox 23"/>
            <p:cNvSpPr txBox="1"/>
            <p:nvPr/>
          </p:nvSpPr>
          <p:spPr>
            <a:xfrm>
              <a:off x="0" y="2772378"/>
              <a:ext cx="8936829" cy="6749627"/>
            </a:xfrm>
            <a:prstGeom prst="rect">
              <a:avLst/>
            </a:prstGeom>
          </p:spPr>
          <p:txBody>
            <a:bodyPr lIns="0" tIns="0" rIns="0" bIns="0" rtlCol="0" anchor="t">
              <a:spAutoFit/>
            </a:bodyPr>
            <a:lstStyle/>
            <a:p>
              <a:pPr algn="l">
                <a:lnSpc>
                  <a:spcPts val="4479"/>
                </a:lnSpc>
              </a:pPr>
              <a:r>
                <a:rPr lang="en-US" sz="3199" dirty="0">
                  <a:solidFill>
                    <a:srgbClr val="FFFFFF"/>
                  </a:solidFill>
                  <a:latin typeface="Codec Pro"/>
                  <a:ea typeface="Codec Pro"/>
                  <a:cs typeface="Codec Pro"/>
                  <a:sym typeface="Codec Pro"/>
                </a:rPr>
                <a:t>⏱ Time Complexity:</a:t>
              </a:r>
            </a:p>
            <a:p>
              <a:pPr algn="l">
                <a:lnSpc>
                  <a:spcPts val="4479"/>
                </a:lnSpc>
              </a:pPr>
              <a:r>
                <a:rPr lang="en-US" sz="3199" dirty="0">
                  <a:solidFill>
                    <a:srgbClr val="FFFFFF"/>
                  </a:solidFill>
                  <a:latin typeface="Codec Pro"/>
                  <a:ea typeface="Codec Pro"/>
                  <a:cs typeface="Codec Pro"/>
                  <a:sym typeface="Codec Pro"/>
                </a:rPr>
                <a:t>- Per node per tree = O(1)</a:t>
              </a:r>
            </a:p>
            <a:p>
              <a:pPr algn="l">
                <a:lnSpc>
                  <a:spcPts val="4479"/>
                </a:lnSpc>
              </a:pPr>
              <a:r>
                <a:rPr lang="en-US" sz="3199" dirty="0">
                  <a:solidFill>
                    <a:srgbClr val="FFFFFF"/>
                  </a:solidFill>
                  <a:latin typeface="Codec Pro"/>
                  <a:ea typeface="Codec Pro"/>
                  <a:cs typeface="Codec Pro"/>
                  <a:sym typeface="Codec Pro"/>
                </a:rPr>
                <a:t>- Total = O(n * n!) for all trees and nodes</a:t>
              </a:r>
            </a:p>
            <a:p>
              <a:pPr algn="l">
                <a:lnSpc>
                  <a:spcPts val="4479"/>
                </a:lnSpc>
              </a:pPr>
              <a:endParaRPr lang="en-US" sz="3199" dirty="0">
                <a:solidFill>
                  <a:srgbClr val="FFFFFF"/>
                </a:solidFill>
                <a:latin typeface="Codec Pro"/>
                <a:ea typeface="Codec Pro"/>
                <a:cs typeface="Codec Pro"/>
                <a:sym typeface="Codec Pro"/>
              </a:endParaRPr>
            </a:p>
            <a:p>
              <a:pPr algn="l">
                <a:lnSpc>
                  <a:spcPts val="4479"/>
                </a:lnSpc>
              </a:pPr>
              <a:r>
                <a:rPr lang="en-US" sz="3199" dirty="0">
                  <a:solidFill>
                    <a:srgbClr val="FFFFFF"/>
                  </a:solidFill>
                  <a:latin typeface="Codec Pro"/>
                  <a:ea typeface="Codec Pro"/>
                  <a:cs typeface="Codec Pro"/>
                  <a:sym typeface="Codec Pro"/>
                </a:rPr>
                <a:t>💾 Space:</a:t>
              </a:r>
            </a:p>
            <a:p>
              <a:pPr algn="l">
                <a:lnSpc>
                  <a:spcPts val="4479"/>
                </a:lnSpc>
              </a:pPr>
              <a:r>
                <a:rPr lang="en-US" sz="3199" dirty="0">
                  <a:solidFill>
                    <a:srgbClr val="FFFFFF"/>
                  </a:solidFill>
                  <a:latin typeface="Codec Pro"/>
                  <a:ea typeface="Codec Pro"/>
                  <a:cs typeface="Codec Pro"/>
                  <a:sym typeface="Codec Pro"/>
                </a:rPr>
                <a:t>- Local information (position, permutation) only.</a:t>
              </a:r>
            </a:p>
            <a:p>
              <a:pPr marL="0" lvl="0" indent="0" algn="l">
                <a:lnSpc>
                  <a:spcPts val="4479"/>
                </a:lnSpc>
                <a:spcBef>
                  <a:spcPct val="0"/>
                </a:spcBef>
              </a:pPr>
              <a:endParaRPr lang="en-US" sz="3199" dirty="0">
                <a:solidFill>
                  <a:srgbClr val="FFFFFF"/>
                </a:solidFill>
                <a:latin typeface="Codec Pro"/>
                <a:ea typeface="Codec Pro"/>
                <a:cs typeface="Codec Pro"/>
                <a:sym typeface="Codec Pro"/>
              </a:endParaRPr>
            </a:p>
          </p:txBody>
        </p:sp>
        <p:sp>
          <p:nvSpPr>
            <p:cNvPr id="24" name="TextBox 24"/>
            <p:cNvSpPr txBox="1"/>
            <p:nvPr/>
          </p:nvSpPr>
          <p:spPr>
            <a:xfrm>
              <a:off x="0" y="-28575"/>
              <a:ext cx="8936829" cy="2206202"/>
            </a:xfrm>
            <a:prstGeom prst="rect">
              <a:avLst/>
            </a:prstGeom>
          </p:spPr>
          <p:txBody>
            <a:bodyPr lIns="0" tIns="0" rIns="0" bIns="0" rtlCol="0" anchor="t">
              <a:spAutoFit/>
            </a:bodyPr>
            <a:lstStyle/>
            <a:p>
              <a:pPr algn="l">
                <a:lnSpc>
                  <a:spcPts val="6160"/>
                </a:lnSpc>
              </a:pPr>
              <a:r>
                <a:rPr lang="en-US" sz="5600" b="1" dirty="0">
                  <a:solidFill>
                    <a:srgbClr val="FFFFFF"/>
                  </a:solidFill>
                  <a:latin typeface="Codec Pro Bold"/>
                  <a:ea typeface="Codec Pro Bold"/>
                  <a:cs typeface="Codec Pro Bold"/>
                  <a:sym typeface="Codec Pro Bold"/>
                </a:rPr>
                <a:t>Time and Space Complexity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22796"/>
            <a:ext cx="16580399" cy="3841408"/>
            <a:chOff x="0" y="0"/>
            <a:chExt cx="22107199" cy="5121877"/>
          </a:xfrm>
        </p:grpSpPr>
        <p:sp>
          <p:nvSpPr>
            <p:cNvPr id="3" name="TextBox 3"/>
            <p:cNvSpPr txBox="1"/>
            <p:nvPr/>
          </p:nvSpPr>
          <p:spPr>
            <a:xfrm>
              <a:off x="0" y="2118750"/>
              <a:ext cx="22107199" cy="3003127"/>
            </a:xfrm>
            <a:prstGeom prst="rect">
              <a:avLst/>
            </a:prstGeom>
          </p:spPr>
          <p:txBody>
            <a:bodyPr lIns="0" tIns="0" rIns="0" bIns="0" rtlCol="0" anchor="t">
              <a:spAutoFit/>
            </a:bodyPr>
            <a:lstStyle/>
            <a:p>
              <a:pPr algn="l">
                <a:lnSpc>
                  <a:spcPts val="4479"/>
                </a:lnSpc>
              </a:pPr>
              <a:r>
                <a:rPr lang="en-US" sz="3199">
                  <a:solidFill>
                    <a:srgbClr val="FFFFFF"/>
                  </a:solidFill>
                  <a:latin typeface="Codec Pro"/>
                  <a:ea typeface="Codec Pro"/>
                  <a:cs typeface="Codec Pro"/>
                  <a:sym typeface="Codec Pro"/>
                </a:rPr>
                <a:t>📊 Can handle large networks due to parallel computation.</a:t>
              </a:r>
            </a:p>
            <a:p>
              <a:pPr algn="l">
                <a:lnSpc>
                  <a:spcPts val="4479"/>
                </a:lnSpc>
              </a:pPr>
              <a:r>
                <a:rPr lang="en-US" sz="3199">
                  <a:solidFill>
                    <a:srgbClr val="FFFFFF"/>
                  </a:solidFill>
                  <a:latin typeface="Codec Pro"/>
                  <a:ea typeface="Codec Pro"/>
                  <a:cs typeface="Codec Pro"/>
                  <a:sym typeface="Codec Pro"/>
                </a:rPr>
                <a:t>✔️ Suitable for real-world MPI clusters.</a:t>
              </a:r>
            </a:p>
            <a:p>
              <a:pPr algn="l">
                <a:lnSpc>
                  <a:spcPts val="4479"/>
                </a:lnSpc>
              </a:pPr>
              <a:r>
                <a:rPr lang="en-US" sz="3199">
                  <a:solidFill>
                    <a:srgbClr val="FFFFFF"/>
                  </a:solidFill>
                  <a:latin typeface="Codec Pro"/>
                  <a:ea typeface="Codec Pro"/>
                  <a:cs typeface="Codec Pro"/>
                  <a:sym typeface="Codec Pro"/>
                </a:rPr>
                <a:t>✔️ Performance improves with graph size using METIS for partitioning.</a:t>
              </a:r>
            </a:p>
            <a:p>
              <a:pPr marL="0" lvl="0" indent="0" algn="l">
                <a:lnSpc>
                  <a:spcPts val="4479"/>
                </a:lnSpc>
                <a:spcBef>
                  <a:spcPct val="0"/>
                </a:spcBef>
              </a:pPr>
              <a:endParaRPr lang="en-US" sz="3199">
                <a:solidFill>
                  <a:srgbClr val="FFFFFF"/>
                </a:solidFill>
                <a:latin typeface="Codec Pro"/>
                <a:ea typeface="Codec Pro"/>
                <a:cs typeface="Codec Pro"/>
                <a:sym typeface="Codec Pro"/>
              </a:endParaRPr>
            </a:p>
          </p:txBody>
        </p:sp>
        <p:sp>
          <p:nvSpPr>
            <p:cNvPr id="4" name="TextBox 4"/>
            <p:cNvSpPr txBox="1"/>
            <p:nvPr/>
          </p:nvSpPr>
          <p:spPr>
            <a:xfrm>
              <a:off x="0" y="-47625"/>
              <a:ext cx="22107199" cy="1571625"/>
            </a:xfrm>
            <a:prstGeom prst="rect">
              <a:avLst/>
            </a:prstGeom>
          </p:spPr>
          <p:txBody>
            <a:bodyPr lIns="0" tIns="0" rIns="0" bIns="0" rtlCol="0" anchor="t">
              <a:spAutoFit/>
            </a:bodyPr>
            <a:lstStyle/>
            <a:p>
              <a:pPr algn="l">
                <a:lnSpc>
                  <a:spcPts val="8250"/>
                </a:lnSpc>
              </a:pPr>
              <a:r>
                <a:rPr lang="en-US" sz="7500" b="1" dirty="0">
                  <a:solidFill>
                    <a:srgbClr val="FFFFFF"/>
                  </a:solidFill>
                  <a:latin typeface="Codec Pro Bold"/>
                  <a:ea typeface="Codec Pro Bold"/>
                  <a:cs typeface="Codec Pro Bold"/>
                  <a:sym typeface="Codec Pro Bold"/>
                </a:rPr>
                <a:t>Scalability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710547" y="2011252"/>
            <a:ext cx="10416822" cy="7953351"/>
          </a:xfrm>
          <a:prstGeom prst="rect">
            <a:avLst/>
          </a:prstGeom>
        </p:spPr>
      </p:pic>
      <p:sp>
        <p:nvSpPr>
          <p:cNvPr id="3" name="Freeform 3"/>
          <p:cNvSpPr/>
          <p:nvPr/>
        </p:nvSpPr>
        <p:spPr>
          <a:xfrm rot="1266022">
            <a:off x="-2261348" y="76413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8938260"/>
            <a:ext cx="6910589" cy="320040"/>
          </a:xfrm>
          <a:prstGeom prst="rect">
            <a:avLst/>
          </a:prstGeom>
        </p:spPr>
        <p:txBody>
          <a:bodyPr lIns="0" tIns="0" rIns="0" bIns="0" rtlCol="0" anchor="t">
            <a:spAutoFit/>
          </a:bodyPr>
          <a:lstStyle/>
          <a:p>
            <a:pPr marL="0" lvl="0" indent="0" algn="l">
              <a:lnSpc>
                <a:spcPts val="2340"/>
              </a:lnSpc>
              <a:spcBef>
                <a:spcPct val="0"/>
              </a:spcBef>
            </a:pPr>
            <a:r>
              <a:rPr lang="en-US" sz="1800" b="1" u="sng">
                <a:solidFill>
                  <a:srgbClr val="FFFFFF"/>
                </a:solidFill>
                <a:latin typeface="Codec Pro Bold"/>
                <a:ea typeface="Codec Pro Bold"/>
                <a:cs typeface="Codec Pro Bold"/>
                <a:sym typeface="Codec Pro Bold"/>
                <a:hlinkClick r:id="rId5" action="ppaction://hlinksldjump"/>
              </a:rPr>
              <a:t>Back to Agenda</a:t>
            </a:r>
          </a:p>
        </p:txBody>
      </p:sp>
      <p:grpSp>
        <p:nvGrpSpPr>
          <p:cNvPr id="5" name="Group 5"/>
          <p:cNvGrpSpPr/>
          <p:nvPr/>
        </p:nvGrpSpPr>
        <p:grpSpPr>
          <a:xfrm>
            <a:off x="1025535" y="2735732"/>
            <a:ext cx="6762665" cy="4331021"/>
            <a:chOff x="0" y="0"/>
            <a:chExt cx="9016886" cy="5774694"/>
          </a:xfrm>
        </p:grpSpPr>
        <p:sp>
          <p:nvSpPr>
            <p:cNvPr id="6" name="TextBox 6"/>
            <p:cNvSpPr txBox="1"/>
            <p:nvPr/>
          </p:nvSpPr>
          <p:spPr>
            <a:xfrm>
              <a:off x="0" y="2976250"/>
              <a:ext cx="9016886" cy="2798444"/>
            </a:xfrm>
            <a:prstGeom prst="rect">
              <a:avLst/>
            </a:prstGeom>
          </p:spPr>
          <p:txBody>
            <a:bodyPr lIns="0" tIns="0" rIns="0" bIns="0" rtlCol="0" anchor="t">
              <a:spAutoFit/>
            </a:bodyPr>
            <a:lstStyle/>
            <a:p>
              <a:pPr marL="0" lvl="0" indent="0" algn="l">
                <a:lnSpc>
                  <a:spcPts val="3360"/>
                </a:lnSpc>
                <a:spcBef>
                  <a:spcPct val="0"/>
                </a:spcBef>
              </a:pPr>
              <a:r>
                <a:rPr lang="en-US" sz="2400" dirty="0">
                  <a:solidFill>
                    <a:srgbClr val="FFFFFF"/>
                  </a:solidFill>
                  <a:latin typeface="Codec Pro"/>
                  <a:ea typeface="Codec Pro"/>
                  <a:cs typeface="Codec Pro"/>
                  <a:sym typeface="Codec Pro"/>
                </a:rPr>
                <a:t>The Bn graph demonstrates efficient topology for parallel computing due to its high symmetry, predictable structure, and fault-tolerant characteristics, making it suitable for modeling interconnection networks.</a:t>
              </a:r>
            </a:p>
          </p:txBody>
        </p:sp>
        <p:sp>
          <p:nvSpPr>
            <p:cNvPr id="7" name="TextBox 7"/>
            <p:cNvSpPr txBox="1"/>
            <p:nvPr/>
          </p:nvSpPr>
          <p:spPr>
            <a:xfrm>
              <a:off x="0" y="19050"/>
              <a:ext cx="9016886" cy="2803743"/>
            </a:xfrm>
            <a:prstGeom prst="rect">
              <a:avLst/>
            </a:prstGeom>
          </p:spPr>
          <p:txBody>
            <a:bodyPr lIns="0" tIns="0" rIns="0" bIns="0" rtlCol="0" anchor="t">
              <a:spAutoFit/>
            </a:bodyPr>
            <a:lstStyle/>
            <a:p>
              <a:pPr algn="l">
                <a:lnSpc>
                  <a:spcPts val="7600"/>
                </a:lnSpc>
              </a:pPr>
              <a:r>
                <a:rPr lang="en-US" sz="7600" b="1" dirty="0">
                  <a:solidFill>
                    <a:srgbClr val="FFFFFF"/>
                  </a:solidFill>
                  <a:latin typeface="Codec Pro Bold"/>
                  <a:ea typeface="Codec Pro Bold"/>
                  <a:cs typeface="Codec Pro Bold"/>
                  <a:sym typeface="Codec Pro Bold"/>
                </a:rPr>
                <a:t>RESULTS AND ANALYSIS</a:t>
              </a:r>
            </a:p>
          </p:txBody>
        </p:sp>
      </p:grpSp>
      <p:sp>
        <p:nvSpPr>
          <p:cNvPr id="8" name="TextBox 8"/>
          <p:cNvSpPr txBox="1"/>
          <p:nvPr/>
        </p:nvSpPr>
        <p:spPr>
          <a:xfrm>
            <a:off x="1028700"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b="1" u="sng">
                <a:solidFill>
                  <a:srgbClr val="FFFFFF"/>
                </a:solidFill>
                <a:latin typeface="Codec Pro Bold"/>
                <a:ea typeface="Codec Pro Bold"/>
                <a:cs typeface="Codec Pro Bold"/>
                <a:sym typeface="Codec Pro Bold"/>
                <a:hlinkClick r:id="rId5" action="ppaction://hlinksldjump"/>
              </a:rPr>
              <a:t>Back to Agenda</a:t>
            </a:r>
          </a:p>
        </p:txBody>
      </p:sp>
      <p:sp>
        <p:nvSpPr>
          <p:cNvPr id="9" name="Freeform 9"/>
          <p:cNvSpPr/>
          <p:nvPr/>
        </p:nvSpPr>
        <p:spPr>
          <a:xfrm rot="1052215">
            <a:off x="7799038" y="-3094912"/>
            <a:ext cx="11409078" cy="5683795"/>
          </a:xfrm>
          <a:custGeom>
            <a:avLst/>
            <a:gdLst/>
            <a:ahLst/>
            <a:cxnLst/>
            <a:rect l="l" t="t" r="r" b="b"/>
            <a:pathLst>
              <a:path w="11409078" h="5683795">
                <a:moveTo>
                  <a:pt x="0" y="0"/>
                </a:moveTo>
                <a:lnTo>
                  <a:pt x="11409078" y="0"/>
                </a:lnTo>
                <a:lnTo>
                  <a:pt x="11409078" y="5683795"/>
                </a:lnTo>
                <a:lnTo>
                  <a:pt x="0" y="5683795"/>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025535" y="1028700"/>
            <a:ext cx="4169586" cy="592007"/>
            <a:chOff x="0" y="0"/>
            <a:chExt cx="5559448" cy="789342"/>
          </a:xfrm>
        </p:grpSpPr>
        <p:sp>
          <p:nvSpPr>
            <p:cNvPr id="11" name="Freeform 11"/>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a:solidFill>
                    <a:srgbClr val="FFFFFF"/>
                  </a:solidFill>
                  <a:latin typeface="Codec Pro Bold"/>
                  <a:ea typeface="Codec Pro Bold"/>
                  <a:cs typeface="Codec Pro Bold"/>
                  <a:sym typeface="Codec Pro Bold"/>
                </a:rPr>
                <a:t>Project Phase 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3787681" y="1448791"/>
            <a:ext cx="3471619" cy="1710562"/>
          </a:xfrm>
          <a:custGeom>
            <a:avLst/>
            <a:gdLst/>
            <a:ahLst/>
            <a:cxnLst/>
            <a:rect l="l" t="t" r="r" b="b"/>
            <a:pathLst>
              <a:path w="3471619" h="1710562">
                <a:moveTo>
                  <a:pt x="0" y="0"/>
                </a:moveTo>
                <a:lnTo>
                  <a:pt x="3471619" y="0"/>
                </a:lnTo>
                <a:lnTo>
                  <a:pt x="3471619" y="1710561"/>
                </a:lnTo>
                <a:lnTo>
                  <a:pt x="0" y="1710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01067" y="3802336"/>
            <a:ext cx="3158233" cy="2302639"/>
          </a:xfrm>
          <a:custGeom>
            <a:avLst/>
            <a:gdLst/>
            <a:ahLst/>
            <a:cxnLst/>
            <a:rect l="l" t="t" r="r" b="b"/>
            <a:pathLst>
              <a:path w="3158233" h="2302639">
                <a:moveTo>
                  <a:pt x="0" y="0"/>
                </a:moveTo>
                <a:lnTo>
                  <a:pt x="3158233" y="0"/>
                </a:lnTo>
                <a:lnTo>
                  <a:pt x="3158233"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78635" y="1493902"/>
            <a:ext cx="3171483" cy="1620340"/>
          </a:xfrm>
          <a:custGeom>
            <a:avLst/>
            <a:gdLst/>
            <a:ahLst/>
            <a:cxnLst/>
            <a:rect l="l" t="t" r="r" b="b"/>
            <a:pathLst>
              <a:path w="3171483" h="1620340">
                <a:moveTo>
                  <a:pt x="0" y="0"/>
                </a:moveTo>
                <a:lnTo>
                  <a:pt x="3171484" y="0"/>
                </a:lnTo>
                <a:lnTo>
                  <a:pt x="3171484" y="1620339"/>
                </a:lnTo>
                <a:lnTo>
                  <a:pt x="0" y="1620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617572" y="3802336"/>
            <a:ext cx="3264050" cy="2302639"/>
          </a:xfrm>
          <a:custGeom>
            <a:avLst/>
            <a:gdLst/>
            <a:ahLst/>
            <a:cxnLst/>
            <a:rect l="l" t="t" r="r" b="b"/>
            <a:pathLst>
              <a:path w="3264050" h="2302639">
                <a:moveTo>
                  <a:pt x="0" y="0"/>
                </a:moveTo>
                <a:lnTo>
                  <a:pt x="3264050" y="0"/>
                </a:lnTo>
                <a:lnTo>
                  <a:pt x="3264050" y="2302639"/>
                </a:lnTo>
                <a:lnTo>
                  <a:pt x="0" y="23026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7808064" y="1499536"/>
            <a:ext cx="2118094" cy="1659816"/>
          </a:xfrm>
          <a:custGeom>
            <a:avLst/>
            <a:gdLst/>
            <a:ahLst/>
            <a:cxnLst/>
            <a:rect l="l" t="t" r="r" b="b"/>
            <a:pathLst>
              <a:path w="2118094" h="1659816">
                <a:moveTo>
                  <a:pt x="0" y="0"/>
                </a:moveTo>
                <a:lnTo>
                  <a:pt x="2118094" y="0"/>
                </a:lnTo>
                <a:lnTo>
                  <a:pt x="2118094" y="1659816"/>
                </a:lnTo>
                <a:lnTo>
                  <a:pt x="0" y="16598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808064" y="3802336"/>
            <a:ext cx="2449712" cy="2373993"/>
          </a:xfrm>
          <a:custGeom>
            <a:avLst/>
            <a:gdLst/>
            <a:ahLst/>
            <a:cxnLst/>
            <a:rect l="l" t="t" r="r" b="b"/>
            <a:pathLst>
              <a:path w="2449712" h="2373993">
                <a:moveTo>
                  <a:pt x="0" y="0"/>
                </a:moveTo>
                <a:lnTo>
                  <a:pt x="2449712" y="0"/>
                </a:lnTo>
                <a:lnTo>
                  <a:pt x="2449712" y="2373993"/>
                </a:lnTo>
                <a:lnTo>
                  <a:pt x="0" y="23739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1692470" y="6824029"/>
            <a:ext cx="5566830" cy="2014180"/>
          </a:xfrm>
          <a:custGeom>
            <a:avLst/>
            <a:gdLst/>
            <a:ahLst/>
            <a:cxnLst/>
            <a:rect l="l" t="t" r="r" b="b"/>
            <a:pathLst>
              <a:path w="5566830" h="2014180">
                <a:moveTo>
                  <a:pt x="0" y="0"/>
                </a:moveTo>
                <a:lnTo>
                  <a:pt x="5566830" y="0"/>
                </a:lnTo>
                <a:lnTo>
                  <a:pt x="5566830" y="2014180"/>
                </a:lnTo>
                <a:lnTo>
                  <a:pt x="0" y="20141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808064" y="6977244"/>
            <a:ext cx="3427965" cy="1707750"/>
          </a:xfrm>
          <a:custGeom>
            <a:avLst/>
            <a:gdLst/>
            <a:ahLst/>
            <a:cxnLst/>
            <a:rect l="l" t="t" r="r" b="b"/>
            <a:pathLst>
              <a:path w="3427965" h="1707750">
                <a:moveTo>
                  <a:pt x="0" y="0"/>
                </a:moveTo>
                <a:lnTo>
                  <a:pt x="3427964" y="0"/>
                </a:lnTo>
                <a:lnTo>
                  <a:pt x="3427964" y="1707750"/>
                </a:lnTo>
                <a:lnTo>
                  <a:pt x="0" y="17077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0" name="Group 10"/>
          <p:cNvGrpSpPr/>
          <p:nvPr/>
        </p:nvGrpSpPr>
        <p:grpSpPr>
          <a:xfrm>
            <a:off x="1028700" y="2242197"/>
            <a:ext cx="6322164" cy="1913839"/>
            <a:chOff x="0" y="-28575"/>
            <a:chExt cx="8429552" cy="2551785"/>
          </a:xfrm>
        </p:grpSpPr>
        <p:sp>
          <p:nvSpPr>
            <p:cNvPr id="11" name="TextBox 11"/>
            <p:cNvSpPr txBox="1"/>
            <p:nvPr/>
          </p:nvSpPr>
          <p:spPr>
            <a:xfrm>
              <a:off x="0" y="1721453"/>
              <a:ext cx="8429552" cy="801757"/>
            </a:xfrm>
            <a:prstGeom prst="rect">
              <a:avLst/>
            </a:prstGeom>
          </p:spPr>
          <p:txBody>
            <a:bodyPr lIns="0" tIns="0" rIns="0" bIns="0" rtlCol="0" anchor="t">
              <a:spAutoFit/>
            </a:bodyPr>
            <a:lstStyle/>
            <a:p>
              <a:pPr algn="l">
                <a:lnSpc>
                  <a:spcPts val="5039"/>
                </a:lnSpc>
              </a:pPr>
              <a:endParaRPr lang="en-US" sz="3599" dirty="0">
                <a:solidFill>
                  <a:srgbClr val="FFFFFF"/>
                </a:solidFill>
                <a:latin typeface="Codec Pro"/>
                <a:ea typeface="Codec Pro"/>
                <a:cs typeface="Codec Pro"/>
                <a:sym typeface="Codec Pro"/>
              </a:endParaRPr>
            </a:p>
          </p:txBody>
        </p:sp>
        <p:sp>
          <p:nvSpPr>
            <p:cNvPr id="12" name="TextBox 12"/>
            <p:cNvSpPr txBox="1"/>
            <p:nvPr/>
          </p:nvSpPr>
          <p:spPr>
            <a:xfrm>
              <a:off x="0" y="-28575"/>
              <a:ext cx="8429552" cy="1164802"/>
            </a:xfrm>
            <a:prstGeom prst="rect">
              <a:avLst/>
            </a:prstGeom>
          </p:spPr>
          <p:txBody>
            <a:bodyPr lIns="0" tIns="0" rIns="0" bIns="0" rtlCol="0" anchor="t">
              <a:spAutoFit/>
            </a:bodyPr>
            <a:lstStyle/>
            <a:p>
              <a:pPr algn="l">
                <a:lnSpc>
                  <a:spcPts val="6160"/>
                </a:lnSpc>
              </a:pPr>
              <a:r>
                <a:rPr lang="en-US" sz="5600" b="1" dirty="0">
                  <a:solidFill>
                    <a:srgbClr val="FFFFFF"/>
                  </a:solidFill>
                  <a:latin typeface="Codec Pro Bold"/>
                  <a:ea typeface="Codec Pro Bold"/>
                  <a:cs typeface="Codec Pro Bold"/>
                  <a:sym typeface="Codec Pro Bold"/>
                </a:rPr>
                <a:t>Conclusion</a:t>
              </a:r>
            </a:p>
          </p:txBody>
        </p:sp>
      </p:grpSp>
      <p:sp>
        <p:nvSpPr>
          <p:cNvPr id="13" name="Rectangle 1">
            <a:extLst>
              <a:ext uri="{FF2B5EF4-FFF2-40B4-BE49-F238E27FC236}">
                <a16:creationId xmlns:a16="http://schemas.microsoft.com/office/drawing/2014/main" id="{BD5D706B-DF20-AE3B-5D20-CC3CC99EB4B6}"/>
              </a:ext>
            </a:extLst>
          </p:cNvPr>
          <p:cNvSpPr>
            <a:spLocks noChangeArrowheads="1"/>
          </p:cNvSpPr>
          <p:nvPr/>
        </p:nvSpPr>
        <p:spPr bwMode="auto">
          <a:xfrm>
            <a:off x="1005255" y="3258981"/>
            <a:ext cx="531934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defTabSz="914400" eaLnBrk="0" fontAlgn="base" hangingPunct="0">
              <a:spcBef>
                <a:spcPct val="0"/>
              </a:spcBef>
              <a:spcAft>
                <a:spcPct val="0"/>
              </a:spcAft>
              <a:buFont typeface="Arial" panose="020B0604020202020204" pitchFamily="34" charset="0"/>
              <a:buChar char="•"/>
            </a:pPr>
            <a:r>
              <a:rPr lang="en-US" altLang="en-US" dirty="0">
                <a:solidFill>
                  <a:schemeClr val="bg1"/>
                </a:solidFill>
                <a:latin typeface="Arial" panose="020B0604020202020204" pitchFamily="34" charset="0"/>
              </a:rPr>
              <a:t>Fully parallelizable – each node finds its parent in constant time.</a:t>
            </a:r>
          </a:p>
          <a:p>
            <a:pPr defTabSz="914400" eaLnBrk="0" fontAlgn="base" hangingPunct="0">
              <a:spcBef>
                <a:spcPct val="0"/>
              </a:spcBef>
              <a:spcAft>
                <a:spcPct val="0"/>
              </a:spcAf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rial" panose="020B0604020202020204" pitchFamily="34" charset="0"/>
              </a:rPr>
              <a:t>P</a:t>
            </a:r>
            <a:r>
              <a:rPr kumimoji="0" lang="en-US" altLang="en-US" i="0" u="none" strike="noStrike" cap="none" normalizeH="0" baseline="0" dirty="0">
                <a:ln>
                  <a:noFill/>
                </a:ln>
                <a:solidFill>
                  <a:schemeClr val="bg1"/>
                </a:solidFill>
                <a:effectLst/>
                <a:latin typeface="Arial" panose="020B0604020202020204" pitchFamily="34" charset="0"/>
              </a:rPr>
              <a:t>roposed an algorithm to construct n−1 Independent Spanning Trees (ISTs) in Bubble-Sort Network Bₙ.</a:t>
            </a:r>
          </a:p>
          <a:p>
            <a:pPr marR="0" lvl="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bg1"/>
                </a:solidFill>
                <a:effectLst/>
                <a:latin typeface="Arial" panose="020B0604020202020204" pitchFamily="34" charset="0"/>
              </a:rPr>
              <a:t>Time complexity: O(n · n!), proven to be asymptotically optimal.</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bg1"/>
                </a:solidFill>
                <a:effectLst/>
                <a:latin typeface="Arial" panose="020B0604020202020204" pitchFamily="34" charset="0"/>
              </a:rPr>
              <a:t>Bₙ is regular with connectivity n−1, allowing maximum ISTs.</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bg1"/>
                </a:solidFill>
                <a:effectLst/>
                <a:latin typeface="Arial" panose="020B0604020202020204" pitchFamily="34" charset="0"/>
              </a:rPr>
              <a:t>Future 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bg1"/>
                </a:solidFill>
                <a:effectLst/>
                <a:latin typeface="Arial" panose="020B0604020202020204" pitchFamily="34" charset="0"/>
              </a:rPr>
              <a:t>Extend the method to (n, k)-bubble-sort graphs.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bg1"/>
                </a:solidFill>
                <a:effectLst/>
                <a:latin typeface="Arial" panose="020B0604020202020204" pitchFamily="34" charset="0"/>
              </a:rPr>
              <a:t>Explore IST construction in butterfly graphs with similar structure.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960550" y="3716028"/>
            <a:ext cx="8366899" cy="1427472"/>
          </a:xfrm>
          <a:prstGeom prst="rect">
            <a:avLst/>
          </a:prstGeom>
        </p:spPr>
        <p:txBody>
          <a:bodyPr lIns="0" tIns="0" rIns="0" bIns="0" rtlCol="0" anchor="t">
            <a:spAutoFit/>
          </a:bodyPr>
          <a:lstStyle/>
          <a:p>
            <a:pPr algn="l">
              <a:lnSpc>
                <a:spcPts val="9699"/>
              </a:lnSpc>
            </a:pPr>
            <a:r>
              <a:rPr lang="en-US" sz="9699" b="1">
                <a:solidFill>
                  <a:srgbClr val="FFFFFF"/>
                </a:solidFill>
                <a:latin typeface="Codec Pro Bold"/>
                <a:ea typeface="Codec Pro Bold"/>
                <a:cs typeface="Codec Pro Bold"/>
                <a:sym typeface="Codec Pro Bold"/>
              </a:rPr>
              <a:t>THANK YOU</a:t>
            </a:r>
          </a:p>
        </p:txBody>
      </p:sp>
      <p:grpSp>
        <p:nvGrpSpPr>
          <p:cNvPr id="4" name="Group 4"/>
          <p:cNvGrpSpPr/>
          <p:nvPr/>
        </p:nvGrpSpPr>
        <p:grpSpPr>
          <a:xfrm>
            <a:off x="1028700" y="1028700"/>
            <a:ext cx="4169586" cy="592007"/>
            <a:chOff x="0" y="0"/>
            <a:chExt cx="5559448" cy="789342"/>
          </a:xfrm>
        </p:grpSpPr>
        <p:sp>
          <p:nvSpPr>
            <p:cNvPr id="5" name="Freeform 5"/>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Project Phase 01</a:t>
              </a:r>
            </a:p>
          </p:txBody>
        </p:sp>
      </p:grpSp>
      <p:sp>
        <p:nvSpPr>
          <p:cNvPr id="7" name="TextBox 7"/>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a:solidFill>
                  <a:srgbClr val="1B131B"/>
                </a:solidFill>
                <a:latin typeface="Codec Pro Bold"/>
                <a:ea typeface="Codec Pro Bold"/>
                <a:cs typeface="Codec Pro Bold"/>
                <a:sym typeface="Codec Pro Bold"/>
                <a:hlinkClick r:id="rId6" action="ppaction://hlinksldjump"/>
              </a:rPr>
              <a:t>Back to Agenda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09C99E0D-95F3-696A-99A7-9E235CC7D6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C88690-F82F-8665-9582-E0D855C8EE7E}"/>
              </a:ext>
            </a:extLst>
          </p:cNvPr>
          <p:cNvSpPr/>
          <p:nvPr/>
        </p:nvSpPr>
        <p:spPr>
          <a:xfrm rot="211599" flipH="1">
            <a:off x="-410347" y="3085346"/>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888D3266-BB49-788F-DCB0-7B9AF6B9B506}"/>
              </a:ext>
            </a:extLst>
          </p:cNvPr>
          <p:cNvSpPr txBox="1"/>
          <p:nvPr/>
        </p:nvSpPr>
        <p:spPr>
          <a:xfrm>
            <a:off x="1014836" y="2569957"/>
            <a:ext cx="8366899" cy="1101840"/>
          </a:xfrm>
          <a:prstGeom prst="rect">
            <a:avLst/>
          </a:prstGeom>
        </p:spPr>
        <p:txBody>
          <a:bodyPr lIns="0" tIns="0" rIns="0" bIns="0" rtlCol="0" anchor="t">
            <a:spAutoFit/>
          </a:bodyPr>
          <a:lstStyle/>
          <a:p>
            <a:pPr algn="l">
              <a:lnSpc>
                <a:spcPts val="8499"/>
              </a:lnSpc>
            </a:pPr>
            <a:r>
              <a:rPr lang="en-US" sz="8499" b="1" dirty="0">
                <a:solidFill>
                  <a:srgbClr val="FFFFFF"/>
                </a:solidFill>
                <a:latin typeface="Codec Pro Bold"/>
                <a:ea typeface="Codec Pro Bold"/>
                <a:cs typeface="Codec Pro Bold"/>
                <a:sym typeface="Codec Pro Bold"/>
              </a:rPr>
              <a:t>INTRODUCTION</a:t>
            </a:r>
          </a:p>
        </p:txBody>
      </p:sp>
      <p:grpSp>
        <p:nvGrpSpPr>
          <p:cNvPr id="5" name="Group 5">
            <a:extLst>
              <a:ext uri="{FF2B5EF4-FFF2-40B4-BE49-F238E27FC236}">
                <a16:creationId xmlns:a16="http://schemas.microsoft.com/office/drawing/2014/main" id="{E7BB2D0D-3041-B431-2784-15606781F724}"/>
              </a:ext>
            </a:extLst>
          </p:cNvPr>
          <p:cNvGrpSpPr/>
          <p:nvPr/>
        </p:nvGrpSpPr>
        <p:grpSpPr>
          <a:xfrm>
            <a:off x="1028700" y="1028700"/>
            <a:ext cx="4169586" cy="592007"/>
            <a:chOff x="0" y="0"/>
            <a:chExt cx="5559448" cy="789342"/>
          </a:xfrm>
        </p:grpSpPr>
        <p:sp>
          <p:nvSpPr>
            <p:cNvPr id="6" name="Freeform 6">
              <a:extLst>
                <a:ext uri="{FF2B5EF4-FFF2-40B4-BE49-F238E27FC236}">
                  <a16:creationId xmlns:a16="http://schemas.microsoft.com/office/drawing/2014/main" id="{9B56D8C5-6BFC-0C18-9939-EA002B6647A5}"/>
                </a:ext>
              </a:extLst>
            </p:cNvPr>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DBFFDF14-AC0F-2D20-BC30-1656AEF3CBE2}"/>
                </a:ext>
              </a:extLst>
            </p:cNvPr>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Project Phase 01</a:t>
              </a:r>
            </a:p>
          </p:txBody>
        </p:sp>
      </p:grpSp>
      <p:sp>
        <p:nvSpPr>
          <p:cNvPr id="8" name="TextBox 8">
            <a:extLst>
              <a:ext uri="{FF2B5EF4-FFF2-40B4-BE49-F238E27FC236}">
                <a16:creationId xmlns:a16="http://schemas.microsoft.com/office/drawing/2014/main" id="{D56AE23C-274B-123B-8E47-9028F10A198D}"/>
              </a:ext>
            </a:extLst>
          </p:cNvPr>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a:solidFill>
                  <a:srgbClr val="1B131B"/>
                </a:solidFill>
                <a:latin typeface="Codec Pro Bold"/>
                <a:ea typeface="Codec Pro Bold"/>
                <a:cs typeface="Codec Pro Bold"/>
                <a:sym typeface="Codec Pro Bold"/>
                <a:hlinkClick r:id="rId6" action="ppaction://hlinksldjump"/>
              </a:rPr>
              <a:t>Back to Agenda</a:t>
            </a:r>
          </a:p>
        </p:txBody>
      </p:sp>
      <p:sp>
        <p:nvSpPr>
          <p:cNvPr id="9" name="TextBox 4">
            <a:extLst>
              <a:ext uri="{FF2B5EF4-FFF2-40B4-BE49-F238E27FC236}">
                <a16:creationId xmlns:a16="http://schemas.microsoft.com/office/drawing/2014/main" id="{CF05C369-2ED8-7F28-BEFD-966A89FB3937}"/>
              </a:ext>
            </a:extLst>
          </p:cNvPr>
          <p:cNvSpPr txBox="1"/>
          <p:nvPr/>
        </p:nvSpPr>
        <p:spPr>
          <a:xfrm>
            <a:off x="7792918" y="4282616"/>
            <a:ext cx="8366899" cy="2954655"/>
          </a:xfrm>
          <a:prstGeom prst="rect">
            <a:avLst/>
          </a:prstGeom>
        </p:spPr>
        <p:txBody>
          <a:bodyPr lIns="0" tIns="0" rIns="0" bIns="0" rtlCol="0" anchor="t">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ISTs help in secure &amp; fault-tolerant data broadcasting.</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Kao et al. (2019) used a recursive method for ISTs in Bubble-Sort Networks (Bn).</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Recursive method is hard to parallelize.</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This paper gives a non-recursive, parallelizable solution.</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Each node finds parent in constant time.</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Solves open problem from Kao et al.</a:t>
            </a: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Time complexity: O(</a:t>
            </a:r>
            <a:r>
              <a:rPr lang="en-US" altLang="en-US" sz="2400" dirty="0" err="1">
                <a:solidFill>
                  <a:schemeClr val="bg1"/>
                </a:solidFill>
                <a:latin typeface="Arial" panose="020B0604020202020204" pitchFamily="34" charset="0"/>
              </a:rPr>
              <a:t>n·n</a:t>
            </a:r>
            <a:r>
              <a:rPr lang="en-US" altLang="en-US" sz="2400" dirty="0">
                <a:solidFill>
                  <a:schemeClr val="bg1"/>
                </a:solidFill>
                <a:latin typeface="Arial" panose="020B0604020202020204" pitchFamily="34" charset="0"/>
              </a:rPr>
              <a:t>!) – optimal</a:t>
            </a:r>
            <a:endParaRPr lang="en-US" sz="2400" dirty="0">
              <a:solidFill>
                <a:schemeClr val="bg1"/>
              </a:solidFill>
              <a:latin typeface="Codec Pro Bold"/>
              <a:ea typeface="Codec Pro Bold"/>
              <a:cs typeface="Codec Pro Bold"/>
              <a:sym typeface="Codec Pro Bold"/>
            </a:endParaRPr>
          </a:p>
        </p:txBody>
      </p:sp>
    </p:spTree>
    <p:extLst>
      <p:ext uri="{BB962C8B-B14F-4D97-AF65-F5344CB8AC3E}">
        <p14:creationId xmlns:p14="http://schemas.microsoft.com/office/powerpoint/2010/main" val="260819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8700" y="7997446"/>
            <a:ext cx="6261138" cy="1032967"/>
            <a:chOff x="0" y="0"/>
            <a:chExt cx="9281769" cy="1531313"/>
          </a:xfrm>
        </p:grpSpPr>
        <p:sp>
          <p:nvSpPr>
            <p:cNvPr id="5" name="Freeform 5"/>
            <p:cNvSpPr/>
            <p:nvPr/>
          </p:nvSpPr>
          <p:spPr>
            <a:xfrm>
              <a:off x="0" y="0"/>
              <a:ext cx="9281769" cy="1531313"/>
            </a:xfrm>
            <a:custGeom>
              <a:avLst/>
              <a:gdLst/>
              <a:ahLst/>
              <a:cxnLst/>
              <a:rect l="l" t="t" r="r" b="b"/>
              <a:pathLst>
                <a:path w="9281769" h="1531313">
                  <a:moveTo>
                    <a:pt x="37095" y="0"/>
                  </a:moveTo>
                  <a:lnTo>
                    <a:pt x="9244674" y="0"/>
                  </a:lnTo>
                  <a:cubicBezTo>
                    <a:pt x="9254512" y="0"/>
                    <a:pt x="9263948" y="3908"/>
                    <a:pt x="9270904" y="10865"/>
                  </a:cubicBezTo>
                  <a:cubicBezTo>
                    <a:pt x="9277861" y="17822"/>
                    <a:pt x="9281769" y="27257"/>
                    <a:pt x="9281769" y="37095"/>
                  </a:cubicBezTo>
                  <a:lnTo>
                    <a:pt x="9281769" y="1494218"/>
                  </a:lnTo>
                  <a:cubicBezTo>
                    <a:pt x="9281769" y="1514705"/>
                    <a:pt x="9265161" y="1531313"/>
                    <a:pt x="9244674" y="1531313"/>
                  </a:cubicBezTo>
                  <a:lnTo>
                    <a:pt x="37095" y="1531313"/>
                  </a:lnTo>
                  <a:cubicBezTo>
                    <a:pt x="16608" y="1531313"/>
                    <a:pt x="0" y="1514705"/>
                    <a:pt x="0" y="1494218"/>
                  </a:cubicBezTo>
                  <a:lnTo>
                    <a:pt x="0" y="37095"/>
                  </a:lnTo>
                  <a:cubicBezTo>
                    <a:pt x="0" y="16608"/>
                    <a:pt x="16608" y="0"/>
                    <a:pt x="37095" y="0"/>
                  </a:cubicBezTo>
                  <a:close/>
                </a:path>
              </a:pathLst>
            </a:custGeom>
            <a:solidFill>
              <a:srgbClr val="C8FFBE"/>
            </a:solidFill>
            <a:ln cap="rnd">
              <a:noFill/>
              <a:prstDash val="sysDot"/>
              <a:round/>
            </a:ln>
          </p:spPr>
          <p:txBody>
            <a:bodyPr/>
            <a:lstStyle/>
            <a:p>
              <a:endParaRPr lang="en-US"/>
            </a:p>
          </p:txBody>
        </p:sp>
        <p:sp>
          <p:nvSpPr>
            <p:cNvPr id="6" name="TextBox 6"/>
            <p:cNvSpPr txBox="1"/>
            <p:nvPr/>
          </p:nvSpPr>
          <p:spPr>
            <a:xfrm>
              <a:off x="0" y="-66675"/>
              <a:ext cx="9281769" cy="1597988"/>
            </a:xfrm>
            <a:prstGeom prst="rect">
              <a:avLst/>
            </a:prstGeom>
          </p:spPr>
          <p:txBody>
            <a:bodyPr lIns="254000" tIns="254000" rIns="254000" bIns="254000" rtlCol="0" anchor="ctr"/>
            <a:lstStyle/>
            <a:p>
              <a:pPr algn="ctr">
                <a:lnSpc>
                  <a:spcPts val="2100"/>
                </a:lnSpc>
              </a:pPr>
              <a:r>
                <a:rPr lang="en-US" sz="1500" dirty="0">
                  <a:solidFill>
                    <a:srgbClr val="1B131B"/>
                  </a:solidFill>
                  <a:latin typeface="Codec Pro"/>
                  <a:ea typeface="Codec Pro"/>
                  <a:cs typeface="Codec Pro"/>
                  <a:sym typeface="Codec Pro"/>
                </a:rPr>
                <a:t>The bubble-sort network B4. The vertex v = 4231 has three adjacent vertices</a:t>
              </a:r>
            </a:p>
            <a:p>
              <a:pPr algn="ctr">
                <a:lnSpc>
                  <a:spcPts val="2100"/>
                </a:lnSpc>
              </a:pPr>
              <a:r>
                <a:rPr lang="en-US" sz="1500" dirty="0">
                  <a:solidFill>
                    <a:srgbClr val="1B131B"/>
                  </a:solidFill>
                  <a:latin typeface="Codec Pro"/>
                  <a:ea typeface="Codec Pro"/>
                  <a:cs typeface="Codec Pro"/>
                  <a:sym typeface="Codec Pro"/>
                </a:rPr>
                <a:t>w = 2431, x = 4321 and y = 4213.</a:t>
              </a:r>
            </a:p>
          </p:txBody>
        </p:sp>
      </p:grpSp>
      <p:grpSp>
        <p:nvGrpSpPr>
          <p:cNvPr id="7" name="Group 7"/>
          <p:cNvGrpSpPr/>
          <p:nvPr/>
        </p:nvGrpSpPr>
        <p:grpSpPr>
          <a:xfrm>
            <a:off x="1028700" y="732697"/>
            <a:ext cx="4169586" cy="592007"/>
            <a:chOff x="0" y="0"/>
            <a:chExt cx="5559448" cy="789342"/>
          </a:xfrm>
        </p:grpSpPr>
        <p:sp>
          <p:nvSpPr>
            <p:cNvPr id="8" name="Freeform 8"/>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1B131B"/>
                  </a:solidFill>
                  <a:latin typeface="Codec Pro Bold"/>
                  <a:ea typeface="Codec Pro Bold"/>
                  <a:cs typeface="Codec Pro Bold"/>
                  <a:sym typeface="Codec Pro Bold"/>
                </a:rPr>
                <a:t>Project Phase 01</a:t>
              </a:r>
            </a:p>
          </p:txBody>
        </p:sp>
      </p:grpSp>
      <p:sp>
        <p:nvSpPr>
          <p:cNvPr id="10" name="Freeform 10"/>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9961123" y="1196008"/>
            <a:ext cx="7318317" cy="2238375"/>
          </a:xfrm>
          <a:prstGeom prst="rect">
            <a:avLst/>
          </a:prstGeom>
        </p:spPr>
        <p:txBody>
          <a:bodyPr lIns="0" tIns="0" rIns="0" bIns="0" rtlCol="0" anchor="t">
            <a:spAutoFit/>
          </a:bodyPr>
          <a:lstStyle/>
          <a:p>
            <a:pPr algn="l">
              <a:lnSpc>
                <a:spcPts val="8250"/>
              </a:lnSpc>
            </a:pPr>
            <a:r>
              <a:rPr lang="en-US" sz="7500" b="1" dirty="0">
                <a:solidFill>
                  <a:srgbClr val="2667FF"/>
                </a:solidFill>
                <a:latin typeface="Codec Pro Bold"/>
                <a:ea typeface="Codec Pro Bold"/>
                <a:cs typeface="Codec Pro Bold"/>
                <a:sym typeface="Codec Pro Bold"/>
              </a:rPr>
              <a:t>Background</a:t>
            </a:r>
            <a:r>
              <a:rPr lang="en-US" sz="7500" b="1" dirty="0">
                <a:solidFill>
                  <a:srgbClr val="1B131B"/>
                </a:solidFill>
                <a:latin typeface="Codec Pro Bold"/>
                <a:ea typeface="Codec Pro Bold"/>
                <a:cs typeface="Codec Pro Bold"/>
                <a:sym typeface="Codec Pro Bold"/>
              </a:rPr>
              <a:t> </a:t>
            </a:r>
          </a:p>
          <a:p>
            <a:pPr algn="l">
              <a:lnSpc>
                <a:spcPts val="8250"/>
              </a:lnSpc>
            </a:pPr>
            <a:r>
              <a:rPr lang="en-US" sz="7500" b="1" dirty="0">
                <a:solidFill>
                  <a:srgbClr val="1B131B"/>
                </a:solidFill>
                <a:latin typeface="Codec Pro Bold"/>
                <a:ea typeface="Codec Pro Bold"/>
                <a:cs typeface="Codec Pro Bold"/>
                <a:sym typeface="Codec Pro Bold"/>
              </a:rPr>
              <a:t>of the Study</a:t>
            </a:r>
          </a:p>
        </p:txBody>
      </p:sp>
      <p:sp>
        <p:nvSpPr>
          <p:cNvPr id="12" name="TextBox 12"/>
          <p:cNvSpPr txBox="1"/>
          <p:nvPr/>
        </p:nvSpPr>
        <p:spPr>
          <a:xfrm>
            <a:off x="9940983" y="3737169"/>
            <a:ext cx="7084059" cy="5293244"/>
          </a:xfrm>
          <a:prstGeom prst="rect">
            <a:avLst/>
          </a:prstGeom>
        </p:spPr>
        <p:txBody>
          <a:bodyPr lIns="0" tIns="0" rIns="0" bIns="0" rtlCol="0" anchor="t">
            <a:spAutoFit/>
          </a:bodyPr>
          <a:lstStyle/>
          <a:p>
            <a:pPr marL="342900" indent="-342900" algn="l">
              <a:lnSpc>
                <a:spcPts val="2143"/>
              </a:lnSpc>
              <a:buFont typeface="Arial" panose="020B0604020202020204" pitchFamily="34" charset="0"/>
              <a:buChar char="•"/>
            </a:pPr>
            <a:r>
              <a:rPr lang="en-US" sz="2400" b="1" i="0" dirty="0">
                <a:solidFill>
                  <a:srgbClr val="404040"/>
                </a:solidFill>
                <a:effectLst/>
                <a:latin typeface="DeepSeek-CJK-patch"/>
              </a:rPr>
              <a:t>Sequence Analysis</a:t>
            </a:r>
            <a:r>
              <a:rPr lang="en-US" sz="2400" b="0" i="0" dirty="0">
                <a:solidFill>
                  <a:srgbClr val="404040"/>
                </a:solidFill>
                <a:effectLst/>
                <a:latin typeface="DeepSeek-CJK-patch"/>
              </a:rPr>
              <a:t>: Represents permutations of digits 1-4, tracking transitions between states.</a:t>
            </a:r>
          </a:p>
          <a:p>
            <a:pPr algn="l">
              <a:lnSpc>
                <a:spcPts val="2143"/>
              </a:lnSpc>
            </a:pPr>
            <a:endParaRPr lang="en-US" sz="2400" b="0" i="0" dirty="0">
              <a:solidFill>
                <a:srgbClr val="404040"/>
              </a:solidFill>
              <a:effectLst/>
              <a:latin typeface="DeepSeek-CJK-patch"/>
            </a:endParaRPr>
          </a:p>
          <a:p>
            <a:pPr marL="342900" indent="-342900" algn="l">
              <a:lnSpc>
                <a:spcPts val="2143"/>
              </a:lnSpc>
              <a:spcBef>
                <a:spcPts val="300"/>
              </a:spcBef>
              <a:buFont typeface="Arial" panose="020B0604020202020204" pitchFamily="34" charset="0"/>
              <a:buChar char="•"/>
            </a:pPr>
            <a:r>
              <a:rPr lang="en-US" sz="2400" b="1" i="0" dirty="0">
                <a:solidFill>
                  <a:srgbClr val="404040"/>
                </a:solidFill>
                <a:effectLst/>
                <a:latin typeface="DeepSeek-CJK-patch"/>
              </a:rPr>
              <a:t>Algorithm Visualization</a:t>
            </a:r>
            <a:r>
              <a:rPr lang="en-US" sz="2400" b="0" i="0" dirty="0">
                <a:solidFill>
                  <a:srgbClr val="404040"/>
                </a:solidFill>
                <a:effectLst/>
                <a:latin typeface="DeepSeek-CJK-patch"/>
              </a:rPr>
              <a:t>: Likely illustrates steps in a sorting algorithm (e.g., bubble or insertion sort).</a:t>
            </a:r>
          </a:p>
          <a:p>
            <a:pPr algn="l">
              <a:lnSpc>
                <a:spcPts val="2143"/>
              </a:lnSpc>
              <a:spcBef>
                <a:spcPts val="300"/>
              </a:spcBef>
            </a:pPr>
            <a:endParaRPr lang="en-US" sz="2400" b="0" i="0" dirty="0">
              <a:solidFill>
                <a:srgbClr val="404040"/>
              </a:solidFill>
              <a:effectLst/>
              <a:latin typeface="DeepSeek-CJK-patch"/>
            </a:endParaRPr>
          </a:p>
          <a:p>
            <a:pPr marL="342900" indent="-342900" algn="l">
              <a:lnSpc>
                <a:spcPts val="2143"/>
              </a:lnSpc>
              <a:spcBef>
                <a:spcPts val="300"/>
              </a:spcBef>
              <a:buFont typeface="Arial" panose="020B0604020202020204" pitchFamily="34" charset="0"/>
              <a:buChar char="•"/>
            </a:pPr>
            <a:r>
              <a:rPr lang="en-US" sz="2400" b="1" i="0" dirty="0">
                <a:solidFill>
                  <a:srgbClr val="404040"/>
                </a:solidFill>
                <a:effectLst/>
                <a:latin typeface="DeepSeek-CJK-patch"/>
              </a:rPr>
              <a:t>Pattern Identification</a:t>
            </a:r>
            <a:r>
              <a:rPr lang="en-US" sz="2400" b="0" i="0" dirty="0">
                <a:solidFill>
                  <a:srgbClr val="404040"/>
                </a:solidFill>
                <a:effectLst/>
                <a:latin typeface="DeepSeek-CJK-patch"/>
              </a:rPr>
              <a:t>: Shows recurring sequences (e.g., 3241 repeated) and progression toward sorted order (1234).</a:t>
            </a:r>
          </a:p>
          <a:p>
            <a:pPr algn="l">
              <a:lnSpc>
                <a:spcPts val="2143"/>
              </a:lnSpc>
              <a:spcBef>
                <a:spcPts val="300"/>
              </a:spcBef>
            </a:pPr>
            <a:endParaRPr lang="en-US" sz="2400" b="0" i="0" dirty="0">
              <a:solidFill>
                <a:srgbClr val="404040"/>
              </a:solidFill>
              <a:effectLst/>
              <a:latin typeface="DeepSeek-CJK-patch"/>
            </a:endParaRPr>
          </a:p>
          <a:p>
            <a:pPr marL="342900" indent="-342900" algn="l">
              <a:lnSpc>
                <a:spcPts val="2143"/>
              </a:lnSpc>
              <a:spcBef>
                <a:spcPts val="300"/>
              </a:spcBef>
              <a:buFont typeface="Arial" panose="020B0604020202020204" pitchFamily="34" charset="0"/>
              <a:buChar char="•"/>
            </a:pPr>
            <a:r>
              <a:rPr lang="en-US" sz="2400" b="1" i="0" dirty="0">
                <a:solidFill>
                  <a:srgbClr val="404040"/>
                </a:solidFill>
                <a:effectLst/>
                <a:latin typeface="DeepSeek-CJK-patch"/>
              </a:rPr>
              <a:t>Error/Backtracking Clues</a:t>
            </a:r>
            <a:r>
              <a:rPr lang="en-US" sz="2400" b="0" i="0" dirty="0">
                <a:solidFill>
                  <a:srgbClr val="404040"/>
                </a:solidFill>
                <a:effectLst/>
                <a:latin typeface="DeepSeek-CJK-patch"/>
              </a:rPr>
              <a:t>: Deviations (e.g., 1233) hint at potential errors or intermediate steps in a process.</a:t>
            </a:r>
          </a:p>
          <a:p>
            <a:pPr algn="l">
              <a:lnSpc>
                <a:spcPts val="2143"/>
              </a:lnSpc>
              <a:spcBef>
                <a:spcPts val="300"/>
              </a:spcBef>
            </a:pPr>
            <a:endParaRPr lang="en-US" sz="2400" b="0" i="0" dirty="0">
              <a:solidFill>
                <a:srgbClr val="404040"/>
              </a:solidFill>
              <a:effectLst/>
              <a:latin typeface="DeepSeek-CJK-patch"/>
            </a:endParaRPr>
          </a:p>
          <a:p>
            <a:pPr marL="342900" indent="-342900" algn="l">
              <a:lnSpc>
                <a:spcPts val="2143"/>
              </a:lnSpc>
              <a:spcBef>
                <a:spcPts val="300"/>
              </a:spcBef>
              <a:buFont typeface="Arial" panose="020B0604020202020204" pitchFamily="34" charset="0"/>
              <a:buChar char="•"/>
            </a:pPr>
            <a:r>
              <a:rPr lang="en-US" sz="2400" b="1" i="0" dirty="0">
                <a:solidFill>
                  <a:srgbClr val="404040"/>
                </a:solidFill>
                <a:effectLst/>
                <a:latin typeface="DeepSeek-CJK-patch"/>
              </a:rPr>
              <a:t>Combinatorial Study</a:t>
            </a:r>
            <a:r>
              <a:rPr lang="en-US" sz="2400" b="0" i="0" dirty="0">
                <a:solidFill>
                  <a:srgbClr val="404040"/>
                </a:solidFill>
                <a:effectLst/>
                <a:latin typeface="DeepSeek-CJK-patch"/>
              </a:rPr>
              <a:t>: Demonstrates systematic exploration of permutations for research or educational purposes.</a:t>
            </a:r>
          </a:p>
          <a:p>
            <a:pPr marL="342900" indent="-342900" algn="l">
              <a:lnSpc>
                <a:spcPts val="2143"/>
              </a:lnSpc>
              <a:spcBef>
                <a:spcPts val="300"/>
              </a:spcBef>
              <a:buFont typeface="Arial" panose="020B0604020202020204" pitchFamily="34" charset="0"/>
              <a:buChar char="•"/>
            </a:pPr>
            <a:endParaRPr lang="en-US" sz="2400" b="0" i="0" dirty="0">
              <a:solidFill>
                <a:srgbClr val="404040"/>
              </a:solidFill>
              <a:effectLst/>
              <a:latin typeface="DeepSeek-CJK-patch"/>
            </a:endParaRPr>
          </a:p>
          <a:p>
            <a:pPr marL="342900" indent="-342900" algn="l">
              <a:lnSpc>
                <a:spcPts val="3359"/>
              </a:lnSpc>
              <a:buFont typeface="Arial" panose="020B0604020202020204" pitchFamily="34" charset="0"/>
              <a:buChar char="•"/>
            </a:pPr>
            <a:endParaRPr lang="en-US" sz="2400" dirty="0">
              <a:solidFill>
                <a:srgbClr val="1B131B"/>
              </a:solidFill>
              <a:latin typeface="Codec Pro"/>
              <a:ea typeface="Codec Pro"/>
              <a:cs typeface="Codec Pro"/>
              <a:sym typeface="Codec Pro"/>
            </a:endParaRPr>
          </a:p>
        </p:txBody>
      </p:sp>
      <p:sp>
        <p:nvSpPr>
          <p:cNvPr id="13" name="TextBox 13"/>
          <p:cNvSpPr txBox="1"/>
          <p:nvPr/>
        </p:nvSpPr>
        <p:spPr>
          <a:xfrm>
            <a:off x="9940983" y="9573399"/>
            <a:ext cx="2713464" cy="320040"/>
          </a:xfrm>
          <a:prstGeom prst="rect">
            <a:avLst/>
          </a:prstGeom>
        </p:spPr>
        <p:txBody>
          <a:bodyPr lIns="0" tIns="0" rIns="0" bIns="0" rtlCol="0" anchor="t">
            <a:spAutoFit/>
          </a:bodyPr>
          <a:lstStyle/>
          <a:p>
            <a:pPr marL="0" lvl="0" indent="0" algn="l">
              <a:lnSpc>
                <a:spcPts val="2340"/>
              </a:lnSpc>
              <a:spcBef>
                <a:spcPct val="0"/>
              </a:spcBef>
            </a:pPr>
            <a:r>
              <a:rPr lang="en-US" sz="1800" b="1" u="sng" dirty="0">
                <a:solidFill>
                  <a:srgbClr val="FFFFFF"/>
                </a:solidFill>
                <a:latin typeface="Codec Pro Bold"/>
                <a:ea typeface="Codec Pro Bold"/>
                <a:cs typeface="Codec Pro Bold"/>
                <a:sym typeface="Codec Pro Bold"/>
                <a:hlinkClick r:id="rId6" action="ppaction://hlinksldjump"/>
              </a:rPr>
              <a:t>Back to Agenda</a:t>
            </a:r>
          </a:p>
        </p:txBody>
      </p:sp>
      <p:pic>
        <p:nvPicPr>
          <p:cNvPr id="17" name="Picture 16">
            <a:extLst>
              <a:ext uri="{FF2B5EF4-FFF2-40B4-BE49-F238E27FC236}">
                <a16:creationId xmlns:a16="http://schemas.microsoft.com/office/drawing/2014/main" id="{568D244B-35AC-3835-78A7-C08D66654BDC}"/>
              </a:ext>
            </a:extLst>
          </p:cNvPr>
          <p:cNvPicPr>
            <a:picLocks noChangeAspect="1"/>
          </p:cNvPicPr>
          <p:nvPr/>
        </p:nvPicPr>
        <p:blipFill>
          <a:blip r:embed="rId7"/>
          <a:stretch>
            <a:fillRect/>
          </a:stretch>
        </p:blipFill>
        <p:spPr>
          <a:xfrm>
            <a:off x="906383" y="1623421"/>
            <a:ext cx="6383455" cy="5845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ircle(in)">
                                      <p:cBhvr>
                                        <p:cTn id="3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747154207"/>
              </p:ext>
            </p:extLst>
          </p:nvPr>
        </p:nvGraphicFramePr>
        <p:xfrm>
          <a:off x="9698465" y="1028700"/>
          <a:ext cx="8517974" cy="6750654"/>
        </p:xfrm>
        <a:graphic>
          <a:graphicData uri="http://schemas.openxmlformats.org/drawingml/2006/table">
            <a:tbl>
              <a:tblPr/>
              <a:tblGrid>
                <a:gridCol w="4026218">
                  <a:extLst>
                    <a:ext uri="{9D8B030D-6E8A-4147-A177-3AD203B41FA5}">
                      <a16:colId xmlns:a16="http://schemas.microsoft.com/office/drawing/2014/main" val="20000"/>
                    </a:ext>
                  </a:extLst>
                </a:gridCol>
                <a:gridCol w="4491756">
                  <a:extLst>
                    <a:ext uri="{9D8B030D-6E8A-4147-A177-3AD203B41FA5}">
                      <a16:colId xmlns:a16="http://schemas.microsoft.com/office/drawing/2014/main" val="20001"/>
                    </a:ext>
                  </a:extLst>
                </a:gridCol>
              </a:tblGrid>
              <a:tr h="2250218">
                <a:tc>
                  <a:txBody>
                    <a:bodyPr/>
                    <a:lstStyle/>
                    <a:p>
                      <a:pPr algn="l">
                        <a:lnSpc>
                          <a:spcPts val="3639"/>
                        </a:lnSpc>
                        <a:defRPr/>
                      </a:pPr>
                      <a:r>
                        <a:rPr lang="en-US" sz="2400" b="1" dirty="0">
                          <a:solidFill>
                            <a:srgbClr val="2667FF"/>
                          </a:solidFill>
                          <a:latin typeface="Codec Pro Bold"/>
                          <a:ea typeface="Codec Pro Bold"/>
                          <a:cs typeface="Codec Pro Bold"/>
                          <a:sym typeface="Codec Pro Bold"/>
                        </a:rPr>
                        <a:t>SCOPE OF THE STUDY</a:t>
                      </a:r>
                      <a:endParaRPr lang="en-US" sz="2400" dirty="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39"/>
                        </a:lnSpc>
                        <a:defRPr/>
                      </a:pPr>
                      <a:r>
                        <a:rPr lang="en-US" sz="2400" b="0" i="0" kern="1200" dirty="0">
                          <a:solidFill>
                            <a:schemeClr val="bg1"/>
                          </a:solidFill>
                          <a:effectLst/>
                          <a:latin typeface="+mn-lt"/>
                          <a:ea typeface="+mn-ea"/>
                          <a:cs typeface="+mn-cs"/>
                        </a:rPr>
                        <a:t>Constructing multiple Independent Spanning Trees (ISTs) in bubble-sort networks for fault-tolerant and secure data transmission.</a:t>
                      </a:r>
                      <a:endParaRPr lang="en-US" sz="2400" dirty="0">
                        <a:solidFill>
                          <a:schemeClr val="bg1"/>
                        </a:solidFill>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2250218">
                <a:tc>
                  <a:txBody>
                    <a:bodyPr/>
                    <a:lstStyle/>
                    <a:p>
                      <a:pPr algn="l">
                        <a:lnSpc>
                          <a:spcPts val="3639"/>
                        </a:lnSpc>
                        <a:defRPr/>
                      </a:pPr>
                      <a:r>
                        <a:rPr lang="en-US" sz="2400" b="1" dirty="0">
                          <a:solidFill>
                            <a:srgbClr val="2667FF"/>
                          </a:solidFill>
                          <a:latin typeface="Codec Pro Bold"/>
                          <a:ea typeface="Codec Pro Bold"/>
                          <a:cs typeface="Codec Pro Bold"/>
                          <a:sym typeface="Codec Pro Bold"/>
                        </a:rPr>
                        <a:t>RELEVANCE OF</a:t>
                      </a:r>
                      <a:r>
                        <a:rPr lang="en-US" sz="2400" b="0" dirty="0">
                          <a:solidFill>
                            <a:schemeClr val="tx1"/>
                          </a:solidFill>
                          <a:latin typeface="+mn-lt"/>
                          <a:ea typeface="+mn-ea"/>
                          <a:cs typeface="+mn-cs"/>
                          <a:sym typeface="Codec Pro Bold"/>
                        </a:rPr>
                        <a:t>   </a:t>
                      </a:r>
                      <a:r>
                        <a:rPr lang="en-US" sz="2400" b="1" dirty="0">
                          <a:solidFill>
                            <a:srgbClr val="2667FF"/>
                          </a:solidFill>
                          <a:latin typeface="Codec Pro Bold"/>
                          <a:ea typeface="Codec Pro Bold"/>
                          <a:cs typeface="Codec Pro Bold"/>
                          <a:sym typeface="Codec Pro Bold"/>
                        </a:rPr>
                        <a:t>THE STUDY</a:t>
                      </a: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39"/>
                        </a:lnSpc>
                        <a:defRPr/>
                      </a:pPr>
                      <a:r>
                        <a:rPr lang="en-US" sz="2400" b="0" i="0" kern="1200" dirty="0">
                          <a:solidFill>
                            <a:schemeClr val="bg1"/>
                          </a:solidFill>
                          <a:effectLst/>
                          <a:latin typeface="+mn-lt"/>
                          <a:ea typeface="+mn-ea"/>
                          <a:cs typeface="+mn-cs"/>
                        </a:rPr>
                        <a:t>ISTs enhance network reliability and security, but existing recursive algorithms are not parallelizable, limiting scalability.</a:t>
                      </a:r>
                      <a:endParaRPr lang="en-US" sz="2400" dirty="0">
                        <a:solidFill>
                          <a:schemeClr val="bg1"/>
                        </a:solidFill>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2250218">
                <a:tc>
                  <a:txBody>
                    <a:bodyPr/>
                    <a:lstStyle/>
                    <a:p>
                      <a:pPr algn="l">
                        <a:lnSpc>
                          <a:spcPts val="3639"/>
                        </a:lnSpc>
                        <a:defRPr/>
                      </a:pPr>
                      <a:r>
                        <a:rPr lang="en-US" sz="2400" b="1" dirty="0">
                          <a:solidFill>
                            <a:srgbClr val="2667FF"/>
                          </a:solidFill>
                          <a:latin typeface="Codec Pro Bold"/>
                          <a:ea typeface="Codec Pro Bold"/>
                          <a:cs typeface="Codec Pro Bold"/>
                          <a:sym typeface="Codec Pro Bold"/>
                        </a:rPr>
                        <a:t>RESEARCH QUESTIONS</a:t>
                      </a:r>
                      <a:endParaRPr lang="en-US" sz="2400" dirty="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39"/>
                        </a:lnSpc>
                        <a:defRPr/>
                      </a:pPr>
                      <a:r>
                        <a:rPr lang="en-US" sz="2400" b="0" i="0" kern="1200" dirty="0">
                          <a:solidFill>
                            <a:schemeClr val="bg1"/>
                          </a:solidFill>
                          <a:effectLst/>
                          <a:latin typeface="+mn-lt"/>
                          <a:ea typeface="+mn-ea"/>
                          <a:cs typeface="+mn-cs"/>
                        </a:rPr>
                        <a:t>Can a non-recursive, fully parallelizable algorithm for ISTs in bubble-sort networks achieve optimal time complexity?</a:t>
                      </a:r>
                      <a:endParaRPr lang="en-US" sz="2400" dirty="0">
                        <a:solidFill>
                          <a:schemeClr val="bg1"/>
                        </a:solidFill>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7" name="Group 7"/>
          <p:cNvGrpSpPr/>
          <p:nvPr/>
        </p:nvGrpSpPr>
        <p:grpSpPr>
          <a:xfrm>
            <a:off x="1028700" y="1028700"/>
            <a:ext cx="7367832" cy="2728276"/>
            <a:chOff x="0" y="0"/>
            <a:chExt cx="9823776" cy="3637701"/>
          </a:xfrm>
        </p:grpSpPr>
        <p:sp>
          <p:nvSpPr>
            <p:cNvPr id="8" name="TextBox 8"/>
            <p:cNvSpPr txBox="1"/>
            <p:nvPr/>
          </p:nvSpPr>
          <p:spPr>
            <a:xfrm>
              <a:off x="0" y="3074457"/>
              <a:ext cx="9823776" cy="563244"/>
            </a:xfrm>
            <a:prstGeom prst="rect">
              <a:avLst/>
            </a:prstGeom>
          </p:spPr>
          <p:txBody>
            <a:bodyPr lIns="0" tIns="0" rIns="0" bIns="0" rtlCol="0" anchor="t">
              <a:spAutoFit/>
            </a:bodyPr>
            <a:lstStyle/>
            <a:p>
              <a:pPr marL="0" lvl="0" indent="0" algn="l">
                <a:lnSpc>
                  <a:spcPts val="3360"/>
                </a:lnSpc>
                <a:spcBef>
                  <a:spcPct val="0"/>
                </a:spcBef>
              </a:pPr>
              <a:endParaRPr/>
            </a:p>
          </p:txBody>
        </p:sp>
        <p:sp>
          <p:nvSpPr>
            <p:cNvPr id="9" name="TextBox 9"/>
            <p:cNvSpPr txBox="1"/>
            <p:nvPr/>
          </p:nvSpPr>
          <p:spPr>
            <a:xfrm>
              <a:off x="0" y="-47625"/>
              <a:ext cx="9823776" cy="2968625"/>
            </a:xfrm>
            <a:prstGeom prst="rect">
              <a:avLst/>
            </a:prstGeom>
          </p:spPr>
          <p:txBody>
            <a:bodyPr lIns="0" tIns="0" rIns="0" bIns="0" rtlCol="0" anchor="t">
              <a:spAutoFit/>
            </a:bodyPr>
            <a:lstStyle/>
            <a:p>
              <a:pPr algn="l">
                <a:lnSpc>
                  <a:spcPts val="8250"/>
                </a:lnSpc>
              </a:pPr>
              <a:r>
                <a:rPr lang="en-US" sz="7500" b="1" dirty="0">
                  <a:solidFill>
                    <a:srgbClr val="FFFFFF"/>
                  </a:solidFill>
                  <a:latin typeface="Codec Pro Bold"/>
                  <a:ea typeface="Codec Pro Bold"/>
                  <a:cs typeface="Codec Pro Bold"/>
                  <a:sym typeface="Codec Pro Bold"/>
                </a:rPr>
                <a:t>Problem Statement</a:t>
              </a:r>
            </a:p>
          </p:txBody>
        </p:sp>
      </p:grpSp>
      <p:sp>
        <p:nvSpPr>
          <p:cNvPr id="10" name="TextBox 10"/>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a:solidFill>
                  <a:srgbClr val="1B131B"/>
                </a:solidFill>
                <a:latin typeface="Codec Pro Bold"/>
                <a:ea typeface="Codec Pro Bold"/>
                <a:cs typeface="Codec Pro Bold"/>
                <a:sym typeface="Codec Pro Bold"/>
                <a:hlinkClick r:id="rId6" action="ppaction://hlinksldjump"/>
              </a:rPr>
              <a:t>Back to Agenda</a:t>
            </a:r>
          </a:p>
        </p:txBody>
      </p:sp>
      <p:pic>
        <p:nvPicPr>
          <p:cNvPr id="3076" name="Picture 4" descr="100+ Problem Pictures | Download Free Images on Unsplash">
            <a:extLst>
              <a:ext uri="{FF2B5EF4-FFF2-40B4-BE49-F238E27FC236}">
                <a16:creationId xmlns:a16="http://schemas.microsoft.com/office/drawing/2014/main" id="{C41D5A7C-44DE-F1D8-EB28-E3314B82A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00" y="4838700"/>
            <a:ext cx="4820664" cy="458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wipe(down)">
                                      <p:cBhvr>
                                        <p:cTn id="13" dur="500"/>
                                        <p:tgtEl>
                                          <p:spTgt spid="307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12D8A9B0-9B0D-B50C-91D8-6F9FAFAB89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FE8BAE-6F74-12A8-9A41-1FBF475C2511}"/>
              </a:ext>
            </a:extLst>
          </p:cNvPr>
          <p:cNvSpPr/>
          <p:nvPr/>
        </p:nvSpPr>
        <p:spPr>
          <a:xfrm>
            <a:off x="1651658" y="-1181099"/>
            <a:ext cx="14984685" cy="14415094"/>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ECDF1F1-A8F4-8FAB-B725-C5B7E0F08916}"/>
              </a:ext>
            </a:extLst>
          </p:cNvPr>
          <p:cNvSpPr/>
          <p:nvPr/>
        </p:nvSpPr>
        <p:spPr>
          <a:xfrm>
            <a:off x="0" y="-84446"/>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4" name="Table 4">
            <a:extLst>
              <a:ext uri="{FF2B5EF4-FFF2-40B4-BE49-F238E27FC236}">
                <a16:creationId xmlns:a16="http://schemas.microsoft.com/office/drawing/2014/main" id="{72CD346C-375C-E819-981D-5BF850777447}"/>
              </a:ext>
            </a:extLst>
          </p:cNvPr>
          <p:cNvGraphicFramePr>
            <a:graphicFrameLocks noGrp="1"/>
          </p:cNvGraphicFramePr>
          <p:nvPr>
            <p:extLst>
              <p:ext uri="{D42A27DB-BD31-4B8C-83A1-F6EECF244321}">
                <p14:modId xmlns:p14="http://schemas.microsoft.com/office/powerpoint/2010/main" val="3554600564"/>
              </p:ext>
            </p:extLst>
          </p:nvPr>
        </p:nvGraphicFramePr>
        <p:xfrm>
          <a:off x="7266617" y="990600"/>
          <a:ext cx="7700838" cy="9455328"/>
        </p:xfrm>
        <a:graphic>
          <a:graphicData uri="http://schemas.openxmlformats.org/drawingml/2006/table">
            <a:tbl>
              <a:tblPr>
                <a:tableStyleId>{2D5ABB26-0587-4C30-8999-92F81FD0307C}</a:tableStyleId>
              </a:tblPr>
              <a:tblGrid>
                <a:gridCol w="621716">
                  <a:extLst>
                    <a:ext uri="{9D8B030D-6E8A-4147-A177-3AD203B41FA5}">
                      <a16:colId xmlns:a16="http://schemas.microsoft.com/office/drawing/2014/main" val="20000"/>
                    </a:ext>
                  </a:extLst>
                </a:gridCol>
                <a:gridCol w="7079122">
                  <a:extLst>
                    <a:ext uri="{9D8B030D-6E8A-4147-A177-3AD203B41FA5}">
                      <a16:colId xmlns:a16="http://schemas.microsoft.com/office/drawing/2014/main" val="20001"/>
                    </a:ext>
                  </a:extLst>
                </a:gridCol>
              </a:tblGrid>
              <a:tr h="3338728">
                <a:tc>
                  <a:txBody>
                    <a:bodyPr/>
                    <a:lstStyle/>
                    <a:p>
                      <a:pPr marL="342900" indent="-342900" algn="l">
                        <a:lnSpc>
                          <a:spcPts val="2143"/>
                        </a:lnSpc>
                        <a:spcBef>
                          <a:spcPts val="1029"/>
                        </a:spcBef>
                        <a:spcAft>
                          <a:spcPts val="1029"/>
                        </a:spcAft>
                        <a:buFont typeface="Arial" panose="020B0604020202020204" pitchFamily="34" charset="0"/>
                        <a:buChar char="•"/>
                      </a:pPr>
                      <a:endParaRPr lang="en-US" sz="2400" b="0" i="0" dirty="0">
                        <a:solidFill>
                          <a:schemeClr val="bg1"/>
                        </a:solidFill>
                        <a:effectLst/>
                        <a:latin typeface="DeepSeek-CJK-patch"/>
                      </a:endParaRPr>
                    </a:p>
                  </a:txBody>
                  <a:tcPr marL="190500" marR="190500" marT="190500" marB="190500"/>
                </a:tc>
                <a:tc>
                  <a:txBody>
                    <a:bodyPr/>
                    <a:lstStyle/>
                    <a:p>
                      <a:pPr marL="342900" indent="-342900" algn="l">
                        <a:lnSpc>
                          <a:spcPts val="2143"/>
                        </a:lnSpc>
                        <a:spcBef>
                          <a:spcPts val="1029"/>
                        </a:spcBef>
                        <a:buFont typeface="Arial" panose="020B0604020202020204" pitchFamily="34" charset="0"/>
                        <a:buChar char="•"/>
                      </a:pPr>
                      <a:r>
                        <a:rPr lang="en-US" sz="2400" b="1" dirty="0">
                          <a:solidFill>
                            <a:schemeClr val="bg1"/>
                          </a:solidFill>
                          <a:effectLst/>
                        </a:rPr>
                        <a:t>Non-recursive design</a:t>
                      </a:r>
                      <a:r>
                        <a:rPr lang="en-US" sz="2400" b="0" dirty="0">
                          <a:solidFill>
                            <a:schemeClr val="bg1"/>
                          </a:solidFill>
                          <a:effectLst/>
                        </a:rPr>
                        <a:t>: Avoids recursion, enabling full parallelization.</a:t>
                      </a:r>
                    </a:p>
                    <a:p>
                      <a:pPr marL="342900" indent="-342900" algn="l">
                        <a:lnSpc>
                          <a:spcPts val="2143"/>
                        </a:lnSpc>
                        <a:spcBef>
                          <a:spcPts val="1029"/>
                        </a:spcBef>
                        <a:buFont typeface="Arial" panose="020B0604020202020204" pitchFamily="34" charset="0"/>
                        <a:buChar char="•"/>
                      </a:pPr>
                      <a:endParaRPr lang="en-US" sz="2400" b="0" dirty="0">
                        <a:solidFill>
                          <a:schemeClr val="bg1"/>
                        </a:solidFill>
                        <a:effectLst/>
                      </a:endParaRPr>
                    </a:p>
                    <a:p>
                      <a:pPr marL="342900" indent="-342900" algn="l">
                        <a:lnSpc>
                          <a:spcPts val="2143"/>
                        </a:lnSpc>
                        <a:spcBef>
                          <a:spcPts val="300"/>
                        </a:spcBef>
                        <a:buFont typeface="Arial" panose="020B0604020202020204" pitchFamily="34" charset="0"/>
                        <a:buChar char="•"/>
                      </a:pPr>
                      <a:r>
                        <a:rPr lang="en-US" sz="2400" b="1" dirty="0">
                          <a:solidFill>
                            <a:schemeClr val="bg1"/>
                          </a:solidFill>
                          <a:effectLst/>
                        </a:rPr>
                        <a:t>Constant-time parent determination</a:t>
                      </a:r>
                      <a:r>
                        <a:rPr lang="en-US" sz="2400" b="0" dirty="0">
                          <a:solidFill>
                            <a:schemeClr val="bg1"/>
                          </a:solidFill>
                          <a:effectLst/>
                        </a:rPr>
                        <a:t>: Each vertex computes its parent in ISTs in O(1) time.</a:t>
                      </a:r>
                    </a:p>
                    <a:p>
                      <a:pPr marL="0" indent="0" algn="l">
                        <a:lnSpc>
                          <a:spcPts val="2143"/>
                        </a:lnSpc>
                        <a:spcBef>
                          <a:spcPts val="300"/>
                        </a:spcBef>
                        <a:buFont typeface="Arial" panose="020B0604020202020204" pitchFamily="34" charset="0"/>
                        <a:buNone/>
                      </a:pPr>
                      <a:endParaRPr lang="en-US" sz="2400" b="0" dirty="0">
                        <a:solidFill>
                          <a:schemeClr val="bg1"/>
                        </a:solidFill>
                        <a:effectLst/>
                      </a:endParaRPr>
                    </a:p>
                    <a:p>
                      <a:pPr marL="342900" indent="-342900" algn="l">
                        <a:lnSpc>
                          <a:spcPts val="2143"/>
                        </a:lnSpc>
                        <a:spcBef>
                          <a:spcPts val="300"/>
                        </a:spcBef>
                        <a:buFont typeface="Arial" panose="020B0604020202020204" pitchFamily="34" charset="0"/>
                        <a:buChar char="•"/>
                      </a:pPr>
                      <a:r>
                        <a:rPr lang="en-US" sz="2400" b="1" dirty="0">
                          <a:solidFill>
                            <a:schemeClr val="bg1"/>
                          </a:solidFill>
                          <a:effectLst/>
                        </a:rPr>
                        <a:t>Asymptotically optimal complexity</a:t>
                      </a:r>
                      <a:r>
                        <a:rPr lang="en-US" sz="2400" b="0" dirty="0">
                          <a:solidFill>
                            <a:schemeClr val="bg1"/>
                          </a:solidFill>
                          <a:effectLst/>
                        </a:rPr>
                        <a:t>: Total time O(</a:t>
                      </a:r>
                      <a:r>
                        <a:rPr lang="en-US" sz="2400" b="0" dirty="0" err="1">
                          <a:solidFill>
                            <a:schemeClr val="bg1"/>
                          </a:solidFill>
                          <a:effectLst/>
                        </a:rPr>
                        <a:t>n·n</a:t>
                      </a:r>
                      <a:r>
                        <a:rPr lang="en-US" sz="2400" b="0" dirty="0">
                          <a:solidFill>
                            <a:schemeClr val="bg1"/>
                          </a:solidFill>
                          <a:effectLst/>
                        </a:rPr>
                        <a:t>!) matches the theoretical lower bound.</a:t>
                      </a:r>
                    </a:p>
                    <a:p>
                      <a:pPr marL="0" indent="0" algn="l">
                        <a:lnSpc>
                          <a:spcPts val="2143"/>
                        </a:lnSpc>
                        <a:spcBef>
                          <a:spcPts val="300"/>
                        </a:spcBef>
                        <a:buFont typeface="Arial" panose="020B0604020202020204" pitchFamily="34" charset="0"/>
                        <a:buNone/>
                      </a:pPr>
                      <a:endParaRPr lang="en-US" sz="2400" b="0" dirty="0">
                        <a:solidFill>
                          <a:schemeClr val="bg1"/>
                        </a:solidFill>
                        <a:effectLst/>
                      </a:endParaRPr>
                    </a:p>
                    <a:p>
                      <a:pPr marL="342900" indent="-342900" algn="l">
                        <a:lnSpc>
                          <a:spcPts val="2143"/>
                        </a:lnSpc>
                        <a:spcBef>
                          <a:spcPts val="300"/>
                        </a:spcBef>
                        <a:buFont typeface="Arial" panose="020B0604020202020204" pitchFamily="34" charset="0"/>
                        <a:buChar char="•"/>
                      </a:pPr>
                      <a:r>
                        <a:rPr lang="en-US" sz="2400" b="1" dirty="0">
                          <a:solidFill>
                            <a:schemeClr val="bg1"/>
                          </a:solidFill>
                          <a:effectLst/>
                        </a:rPr>
                        <a:t>Vertex-transitive approach</a:t>
                      </a:r>
                      <a:r>
                        <a:rPr lang="en-US" sz="2400" b="0" dirty="0">
                          <a:solidFill>
                            <a:schemeClr val="bg1"/>
                          </a:solidFill>
                          <a:effectLst/>
                        </a:rPr>
                        <a:t>: Leverages symmetry in bubble-sort networks for uniform tree construction.</a:t>
                      </a:r>
                    </a:p>
                    <a:p>
                      <a:pPr marL="0" indent="0" algn="l">
                        <a:lnSpc>
                          <a:spcPts val="2143"/>
                        </a:lnSpc>
                        <a:spcBef>
                          <a:spcPts val="300"/>
                        </a:spcBef>
                        <a:buFont typeface="Arial" panose="020B0604020202020204" pitchFamily="34" charset="0"/>
                        <a:buNone/>
                      </a:pPr>
                      <a:endParaRPr lang="en-US" sz="2400" b="0" dirty="0">
                        <a:solidFill>
                          <a:schemeClr val="bg1"/>
                        </a:solidFill>
                        <a:effectLst/>
                      </a:endParaRPr>
                    </a:p>
                    <a:p>
                      <a:pPr marL="342900" indent="-342900" algn="l">
                        <a:lnSpc>
                          <a:spcPts val="2143"/>
                        </a:lnSpc>
                        <a:spcBef>
                          <a:spcPts val="300"/>
                        </a:spcBef>
                        <a:buFont typeface="Arial" panose="020B0604020202020204" pitchFamily="34" charset="0"/>
                        <a:buChar char="•"/>
                      </a:pPr>
                      <a:r>
                        <a:rPr lang="en-US" sz="2400" b="1" dirty="0">
                          <a:solidFill>
                            <a:schemeClr val="bg1"/>
                          </a:solidFill>
                          <a:effectLst/>
                        </a:rPr>
                        <a:t>Open problem resolution</a:t>
                      </a:r>
                      <a:r>
                        <a:rPr lang="en-US" sz="2400" b="0" dirty="0">
                          <a:solidFill>
                            <a:schemeClr val="bg1"/>
                          </a:solidFill>
                          <a:effectLst/>
                        </a:rPr>
                        <a:t>: Addresses the parallelization challenge posed by prior work (Kao et al., 2019).</a:t>
                      </a:r>
                      <a:endParaRPr lang="en-US" sz="2400" b="0" i="0" dirty="0">
                        <a:solidFill>
                          <a:schemeClr val="bg1"/>
                        </a:solidFill>
                        <a:effectLst/>
                        <a:latin typeface="DeepSeek-CJK-patch"/>
                      </a:endParaRPr>
                    </a:p>
                  </a:txBody>
                  <a:tcPr marL="190500" marR="190500" marT="190500" marB="190500"/>
                </a:tc>
                <a:extLst>
                  <a:ext uri="{0D108BD9-81ED-4DB2-BD59-A6C34878D82A}">
                    <a16:rowId xmlns:a16="http://schemas.microsoft.com/office/drawing/2014/main" val="10000"/>
                  </a:ext>
                </a:extLst>
              </a:tr>
              <a:tr h="3097720">
                <a:tc>
                  <a:txBody>
                    <a:bodyPr/>
                    <a:lstStyle/>
                    <a:p>
                      <a:pPr marL="342900" indent="-342900" algn="l">
                        <a:lnSpc>
                          <a:spcPts val="2143"/>
                        </a:lnSpc>
                        <a:spcBef>
                          <a:spcPts val="1029"/>
                        </a:spcBef>
                        <a:spcAft>
                          <a:spcPts val="1029"/>
                        </a:spcAft>
                        <a:buFont typeface="Arial" panose="020B0604020202020204" pitchFamily="34" charset="0"/>
                        <a:buChar char="•"/>
                      </a:pPr>
                      <a:endParaRPr lang="en-US" sz="2400" b="0" i="0" dirty="0">
                        <a:solidFill>
                          <a:schemeClr val="bg1"/>
                        </a:solidFill>
                        <a:effectLst/>
                        <a:latin typeface="DeepSeek-CJK-patch"/>
                      </a:endParaRPr>
                    </a:p>
                  </a:txBody>
                  <a:tcPr marL="190500" marR="190500" marT="190500" marB="190500"/>
                </a:tc>
                <a:tc>
                  <a:txBody>
                    <a:bodyPr/>
                    <a:lstStyle/>
                    <a:p>
                      <a:pPr marL="342900" indent="-342900" algn="l">
                        <a:lnSpc>
                          <a:spcPts val="2143"/>
                        </a:lnSpc>
                        <a:spcBef>
                          <a:spcPts val="1029"/>
                        </a:spcBef>
                        <a:spcAft>
                          <a:spcPts val="1029"/>
                        </a:spcAft>
                        <a:buFont typeface="Arial" panose="020B0604020202020204" pitchFamily="34" charset="0"/>
                        <a:buChar char="•"/>
                      </a:pPr>
                      <a:endParaRPr lang="en-US" sz="2400" b="0" i="0" dirty="0">
                        <a:solidFill>
                          <a:schemeClr val="bg1"/>
                        </a:solidFill>
                        <a:effectLst/>
                        <a:latin typeface="DeepSeek-CJK-patch"/>
                      </a:endParaRPr>
                    </a:p>
                  </a:txBody>
                  <a:tcPr marL="190500" marR="190500" marT="190500" marB="190500"/>
                </a:tc>
                <a:extLst>
                  <a:ext uri="{0D108BD9-81ED-4DB2-BD59-A6C34878D82A}">
                    <a16:rowId xmlns:a16="http://schemas.microsoft.com/office/drawing/2014/main" val="10001"/>
                  </a:ext>
                </a:extLst>
              </a:tr>
              <a:tr h="1569136">
                <a:tc>
                  <a:txBody>
                    <a:bodyPr/>
                    <a:lstStyle/>
                    <a:p>
                      <a:pPr marL="342900" indent="-342900" algn="l">
                        <a:lnSpc>
                          <a:spcPts val="2143"/>
                        </a:lnSpc>
                        <a:spcBef>
                          <a:spcPts val="1029"/>
                        </a:spcBef>
                        <a:spcAft>
                          <a:spcPts val="1029"/>
                        </a:spcAft>
                        <a:buFont typeface="Arial" panose="020B0604020202020204" pitchFamily="34" charset="0"/>
                        <a:buChar char="•"/>
                      </a:pPr>
                      <a:endParaRPr lang="en-US" sz="2400" b="0" i="0" dirty="0">
                        <a:solidFill>
                          <a:schemeClr val="bg1"/>
                        </a:solidFill>
                        <a:effectLst/>
                        <a:latin typeface="DeepSeek-CJK-patch"/>
                      </a:endParaRPr>
                    </a:p>
                  </a:txBody>
                  <a:tcPr marL="190500" marR="190500" marT="190500" marB="190500"/>
                </a:tc>
                <a:tc>
                  <a:txBody>
                    <a:bodyPr/>
                    <a:lstStyle/>
                    <a:p>
                      <a:pPr marL="342900" indent="-342900" algn="l">
                        <a:lnSpc>
                          <a:spcPts val="2143"/>
                        </a:lnSpc>
                        <a:spcBef>
                          <a:spcPts val="1029"/>
                        </a:spcBef>
                        <a:spcAft>
                          <a:spcPts val="1029"/>
                        </a:spcAft>
                        <a:buFont typeface="Arial" panose="020B0604020202020204" pitchFamily="34" charset="0"/>
                        <a:buChar char="•"/>
                      </a:pPr>
                      <a:endParaRPr lang="en-US" sz="2400" b="0" i="0" dirty="0">
                        <a:solidFill>
                          <a:schemeClr val="bg1"/>
                        </a:solidFill>
                        <a:effectLst/>
                        <a:latin typeface="DeepSeek-CJK-patch"/>
                      </a:endParaRPr>
                    </a:p>
                  </a:txBody>
                  <a:tcPr marL="190500" marR="190500" marT="190500" marB="190500"/>
                </a:tc>
                <a:extLst>
                  <a:ext uri="{0D108BD9-81ED-4DB2-BD59-A6C34878D82A}">
                    <a16:rowId xmlns:a16="http://schemas.microsoft.com/office/drawing/2014/main" val="10002"/>
                  </a:ext>
                </a:extLst>
              </a:tr>
            </a:tbl>
          </a:graphicData>
        </a:graphic>
      </p:graphicFrame>
      <p:grpSp>
        <p:nvGrpSpPr>
          <p:cNvPr id="7" name="Group 7">
            <a:extLst>
              <a:ext uri="{FF2B5EF4-FFF2-40B4-BE49-F238E27FC236}">
                <a16:creationId xmlns:a16="http://schemas.microsoft.com/office/drawing/2014/main" id="{7442229D-AF8C-FE8B-B4D3-2FEC9E5EC202}"/>
              </a:ext>
            </a:extLst>
          </p:cNvPr>
          <p:cNvGrpSpPr/>
          <p:nvPr/>
        </p:nvGrpSpPr>
        <p:grpSpPr>
          <a:xfrm>
            <a:off x="1028700" y="992981"/>
            <a:ext cx="7367832" cy="2763995"/>
            <a:chOff x="0" y="-47625"/>
            <a:chExt cx="9823776" cy="3685326"/>
          </a:xfrm>
        </p:grpSpPr>
        <p:sp>
          <p:nvSpPr>
            <p:cNvPr id="8" name="TextBox 8">
              <a:extLst>
                <a:ext uri="{FF2B5EF4-FFF2-40B4-BE49-F238E27FC236}">
                  <a16:creationId xmlns:a16="http://schemas.microsoft.com/office/drawing/2014/main" id="{B1471E57-BD1D-689F-EA42-98B8F75ECA7A}"/>
                </a:ext>
              </a:extLst>
            </p:cNvPr>
            <p:cNvSpPr txBox="1"/>
            <p:nvPr/>
          </p:nvSpPr>
          <p:spPr>
            <a:xfrm>
              <a:off x="0" y="3074457"/>
              <a:ext cx="9823776" cy="563244"/>
            </a:xfrm>
            <a:prstGeom prst="rect">
              <a:avLst/>
            </a:prstGeom>
          </p:spPr>
          <p:txBody>
            <a:bodyPr lIns="0" tIns="0" rIns="0" bIns="0" rtlCol="0" anchor="t">
              <a:spAutoFit/>
            </a:bodyPr>
            <a:lstStyle/>
            <a:p>
              <a:pPr marL="0" lvl="0" indent="0" algn="l">
                <a:lnSpc>
                  <a:spcPts val="3360"/>
                </a:lnSpc>
                <a:spcBef>
                  <a:spcPct val="0"/>
                </a:spcBef>
              </a:pPr>
              <a:endParaRPr/>
            </a:p>
          </p:txBody>
        </p:sp>
        <p:sp>
          <p:nvSpPr>
            <p:cNvPr id="9" name="TextBox 9">
              <a:extLst>
                <a:ext uri="{FF2B5EF4-FFF2-40B4-BE49-F238E27FC236}">
                  <a16:creationId xmlns:a16="http://schemas.microsoft.com/office/drawing/2014/main" id="{328538ED-3004-5DE7-326A-357743A21CCC}"/>
                </a:ext>
              </a:extLst>
            </p:cNvPr>
            <p:cNvSpPr txBox="1"/>
            <p:nvPr/>
          </p:nvSpPr>
          <p:spPr>
            <a:xfrm>
              <a:off x="0" y="-47625"/>
              <a:ext cx="9823776" cy="2838383"/>
            </a:xfrm>
            <a:prstGeom prst="rect">
              <a:avLst/>
            </a:prstGeom>
          </p:spPr>
          <p:txBody>
            <a:bodyPr lIns="0" tIns="0" rIns="0" bIns="0" rtlCol="0" anchor="t">
              <a:spAutoFit/>
            </a:bodyPr>
            <a:lstStyle/>
            <a:p>
              <a:pPr algn="l">
                <a:lnSpc>
                  <a:spcPts val="8250"/>
                </a:lnSpc>
              </a:pPr>
              <a:r>
                <a:rPr lang="en-US" sz="7500" b="1" dirty="0">
                  <a:solidFill>
                    <a:srgbClr val="FFFFFF"/>
                  </a:solidFill>
                  <a:latin typeface="Codec Pro Bold"/>
                  <a:ea typeface="Codec Pro Bold"/>
                  <a:cs typeface="Codec Pro Bold"/>
                  <a:sym typeface="Codec Pro Bold"/>
                </a:rPr>
                <a:t>PAPER SOLUTION</a:t>
              </a:r>
            </a:p>
          </p:txBody>
        </p:sp>
      </p:grpSp>
      <p:sp>
        <p:nvSpPr>
          <p:cNvPr id="10" name="TextBox 10">
            <a:extLst>
              <a:ext uri="{FF2B5EF4-FFF2-40B4-BE49-F238E27FC236}">
                <a16:creationId xmlns:a16="http://schemas.microsoft.com/office/drawing/2014/main" id="{10475360-85E2-8B0F-3DB1-105E4D44BD86}"/>
              </a:ext>
            </a:extLst>
          </p:cNvPr>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a:solidFill>
                  <a:srgbClr val="1B131B"/>
                </a:solidFill>
                <a:latin typeface="Codec Pro Bold"/>
                <a:ea typeface="Codec Pro Bold"/>
                <a:cs typeface="Codec Pro Bold"/>
                <a:sym typeface="Codec Pro Bold"/>
                <a:hlinkClick r:id="rId6" action="ppaction://hlinksldjump"/>
              </a:rPr>
              <a:t>Back to Agenda</a:t>
            </a:r>
          </a:p>
        </p:txBody>
      </p:sp>
      <p:pic>
        <p:nvPicPr>
          <p:cNvPr id="2052" name="Picture 4" descr="Higher-Order Thinking Skills ...">
            <a:extLst>
              <a:ext uri="{FF2B5EF4-FFF2-40B4-BE49-F238E27FC236}">
                <a16:creationId xmlns:a16="http://schemas.microsoft.com/office/drawing/2014/main" id="{DF756C58-C3FC-4596-1828-F7827AF60C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00" y="3550393"/>
            <a:ext cx="6401800" cy="426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44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638948" y="362181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14836" y="2569957"/>
            <a:ext cx="9424564" cy="1101840"/>
          </a:xfrm>
          <a:prstGeom prst="rect">
            <a:avLst/>
          </a:prstGeom>
        </p:spPr>
        <p:txBody>
          <a:bodyPr wrap="square" lIns="0" tIns="0" rIns="0" bIns="0" rtlCol="0" anchor="t">
            <a:spAutoFit/>
          </a:bodyPr>
          <a:lstStyle/>
          <a:p>
            <a:pPr algn="l">
              <a:lnSpc>
                <a:spcPts val="8499"/>
              </a:lnSpc>
            </a:pPr>
            <a:r>
              <a:rPr lang="en-US" sz="8499" b="1" dirty="0">
                <a:solidFill>
                  <a:srgbClr val="FFFFFF"/>
                </a:solidFill>
                <a:latin typeface="Codec Pro Bold"/>
                <a:ea typeface="Codec Pro Bold"/>
                <a:cs typeface="Codec Pro Bold"/>
                <a:sym typeface="Codec Pro Bold"/>
              </a:rPr>
              <a:t>IMPLEMENTATION</a:t>
            </a:r>
          </a:p>
        </p:txBody>
      </p:sp>
      <p:grpSp>
        <p:nvGrpSpPr>
          <p:cNvPr id="5" name="Group 5"/>
          <p:cNvGrpSpPr/>
          <p:nvPr/>
        </p:nvGrpSpPr>
        <p:grpSpPr>
          <a:xfrm>
            <a:off x="1028700" y="1028700"/>
            <a:ext cx="4169586" cy="592007"/>
            <a:chOff x="0" y="0"/>
            <a:chExt cx="5559448" cy="789342"/>
          </a:xfrm>
        </p:grpSpPr>
        <p:sp>
          <p:nvSpPr>
            <p:cNvPr id="6" name="Freeform 6"/>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Project Phase 01</a:t>
              </a:r>
            </a:p>
          </p:txBody>
        </p:sp>
      </p:grpSp>
      <p:sp>
        <p:nvSpPr>
          <p:cNvPr id="8" name="TextBox 8"/>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dirty="0">
                <a:solidFill>
                  <a:srgbClr val="1B131B"/>
                </a:solidFill>
                <a:latin typeface="Codec Pro Bold"/>
                <a:ea typeface="Codec Pro Bold"/>
                <a:cs typeface="Codec Pro Bold"/>
                <a:sym typeface="Codec Pro Bold"/>
                <a:hlinkClick r:id="rId6" action="ppaction://hlinksldjump"/>
              </a:rPr>
              <a:t>Back to Agenda</a:t>
            </a:r>
          </a:p>
        </p:txBody>
      </p:sp>
      <p:sp>
        <p:nvSpPr>
          <p:cNvPr id="11" name="Rectangle 1">
            <a:extLst>
              <a:ext uri="{FF2B5EF4-FFF2-40B4-BE49-F238E27FC236}">
                <a16:creationId xmlns:a16="http://schemas.microsoft.com/office/drawing/2014/main" id="{58F94CE8-9EC3-4ADF-F05F-75DB5EDAA150}"/>
              </a:ext>
            </a:extLst>
          </p:cNvPr>
          <p:cNvSpPr>
            <a:spLocks noGrp="1" noChangeArrowheads="1"/>
          </p:cNvSpPr>
          <p:nvPr>
            <p:ph type="title"/>
          </p:nvPr>
        </p:nvSpPr>
        <p:spPr bwMode="auto">
          <a:xfrm>
            <a:off x="1028700" y="4051033"/>
            <a:ext cx="1343989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Constructed </a:t>
            </a:r>
            <a:r>
              <a:rPr kumimoji="0" lang="en-US" altLang="en-US" sz="2800" b="1" i="0" u="none" strike="noStrike" cap="none" normalizeH="0" baseline="0" dirty="0">
                <a:ln>
                  <a:noFill/>
                </a:ln>
                <a:solidFill>
                  <a:schemeClr val="bg1"/>
                </a:solidFill>
                <a:effectLst/>
                <a:latin typeface="Arial" panose="020B0604020202020204" pitchFamily="34" charset="0"/>
              </a:rPr>
              <a:t>n–1 independent spanning trees</a:t>
            </a:r>
            <a:r>
              <a:rPr kumimoji="0" lang="en-US" altLang="en-US" sz="2800" b="0" i="0" u="none" strike="noStrike" cap="none" normalizeH="0" baseline="0" dirty="0">
                <a:ln>
                  <a:noFill/>
                </a:ln>
                <a:solidFill>
                  <a:schemeClr val="bg1"/>
                </a:solidFill>
                <a:effectLst/>
                <a:latin typeface="Arial" panose="020B0604020202020204" pitchFamily="34" charset="0"/>
              </a:rPr>
              <a:t> in </a:t>
            </a:r>
            <a:r>
              <a:rPr kumimoji="0" lang="en-US" altLang="en-US" sz="2800" b="1" i="0" u="none" strike="noStrike" cap="none" normalizeH="0" baseline="0" dirty="0">
                <a:ln>
                  <a:noFill/>
                </a:ln>
                <a:solidFill>
                  <a:schemeClr val="bg1"/>
                </a:solidFill>
                <a:effectLst/>
                <a:latin typeface="Arial" panose="020B0604020202020204" pitchFamily="34" charset="0"/>
              </a:rPr>
              <a:t>Bn</a:t>
            </a:r>
            <a:r>
              <a:rPr kumimoji="0" lang="en-US" altLang="en-US" sz="2800" b="0" i="0" u="none" strike="noStrike" cap="none" normalizeH="0" baseline="0" dirty="0">
                <a:ln>
                  <a:noFill/>
                </a:ln>
                <a:solidFill>
                  <a:schemeClr val="bg1"/>
                </a:solidFill>
                <a:effectLst/>
                <a:latin typeface="Arial" panose="020B0604020202020204" pitchFamily="34" charset="0"/>
              </a:rPr>
              <a:t> using a </a:t>
            </a:r>
            <a:r>
              <a:rPr kumimoji="0" lang="en-US" altLang="en-US" sz="2800" b="1" i="0" u="none" strike="noStrike" cap="none" normalizeH="0" baseline="0" dirty="0">
                <a:ln>
                  <a:noFill/>
                </a:ln>
                <a:solidFill>
                  <a:schemeClr val="bg1"/>
                </a:solidFill>
                <a:effectLst/>
                <a:latin typeface="Arial" panose="020B0604020202020204" pitchFamily="34" charset="0"/>
              </a:rPr>
              <a:t>parallel algorithm</a:t>
            </a:r>
            <a:r>
              <a:rPr kumimoji="0" lang="en-US" altLang="en-US" sz="2800" b="0" i="0" u="none" strike="noStrike" cap="none" normalizeH="0" baseline="0" dirty="0">
                <a:ln>
                  <a:noFill/>
                </a:ln>
                <a:solidFill>
                  <a:schemeClr val="bg1"/>
                </a:solidFill>
                <a:effectLst/>
                <a:latin typeface="Arial" panose="020B0604020202020204" pitchFamily="34" charset="0"/>
              </a:rPr>
              <a:t>.</a:t>
            </a:r>
            <a:br>
              <a:rPr kumimoji="0" lang="en-US" altLang="en-US" sz="2800" b="0" i="0" u="none" strike="noStrike" cap="none" normalizeH="0" baseline="0" dirty="0">
                <a:ln>
                  <a:noFill/>
                </a:ln>
                <a:solidFill>
                  <a:schemeClr val="bg1"/>
                </a:solidFill>
                <a:effectLst/>
                <a:latin typeface="Arial" panose="020B0604020202020204" pitchFamily="34" charset="0"/>
              </a:rPr>
            </a:b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Each vertex finds its parent in </a:t>
            </a:r>
            <a:r>
              <a:rPr kumimoji="0" lang="en-US" altLang="en-US" sz="2800" b="1" i="0" u="none" strike="noStrike" cap="none" normalizeH="0" baseline="0" dirty="0">
                <a:ln>
                  <a:noFill/>
                </a:ln>
                <a:solidFill>
                  <a:schemeClr val="bg1"/>
                </a:solidFill>
                <a:effectLst/>
                <a:latin typeface="Arial" panose="020B0604020202020204" pitchFamily="34" charset="0"/>
              </a:rPr>
              <a:t>constant time</a:t>
            </a:r>
            <a:r>
              <a:rPr kumimoji="0" lang="en-US" altLang="en-US" sz="2800" b="0" i="0" u="none" strike="noStrike" cap="none" normalizeH="0" baseline="0" dirty="0">
                <a:ln>
                  <a:noFill/>
                </a:ln>
                <a:solidFill>
                  <a:schemeClr val="bg1"/>
                </a:solidFill>
                <a:effectLst/>
                <a:latin typeface="Arial" panose="020B0604020202020204" pitchFamily="34" charset="0"/>
              </a:rPr>
              <a:t>.</a:t>
            </a:r>
            <a:br>
              <a:rPr kumimoji="0" lang="en-US" altLang="en-US" sz="2800" b="0" i="0" u="none" strike="noStrike" cap="none" normalizeH="0" baseline="0" dirty="0">
                <a:ln>
                  <a:noFill/>
                </a:ln>
                <a:solidFill>
                  <a:schemeClr val="bg1"/>
                </a:solidFill>
                <a:effectLst/>
                <a:latin typeface="Arial" panose="020B0604020202020204" pitchFamily="34" charset="0"/>
              </a:rPr>
            </a:b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Avoided recursion with a </a:t>
            </a:r>
            <a:r>
              <a:rPr kumimoji="0" lang="en-US" altLang="en-US" sz="2800" b="1" i="0" u="none" strike="noStrike" cap="none" normalizeH="0" baseline="0" dirty="0">
                <a:ln>
                  <a:noFill/>
                </a:ln>
                <a:solidFill>
                  <a:schemeClr val="bg1"/>
                </a:solidFill>
                <a:effectLst/>
                <a:latin typeface="Arial" panose="020B0604020202020204" pitchFamily="34" charset="0"/>
              </a:rPr>
              <a:t>simple swap-based strategy</a:t>
            </a:r>
            <a:r>
              <a:rPr kumimoji="0" lang="en-US" altLang="en-US" sz="2800" b="0" i="0" u="none" strike="noStrike" cap="none" normalizeH="0" baseline="0" dirty="0">
                <a:ln>
                  <a:noFill/>
                </a:ln>
                <a:solidFill>
                  <a:schemeClr val="bg1"/>
                </a:solidFill>
                <a:effectLst/>
                <a:latin typeface="Arial" panose="020B0604020202020204" pitchFamily="34" charset="0"/>
              </a:rPr>
              <a:t>.</a:t>
            </a:r>
            <a:br>
              <a:rPr kumimoji="0" lang="en-US" altLang="en-US" sz="2800" b="0" i="0" u="none" strike="noStrike" cap="none" normalizeH="0" baseline="0" dirty="0">
                <a:ln>
                  <a:noFill/>
                </a:ln>
                <a:solidFill>
                  <a:schemeClr val="bg1"/>
                </a:solidFill>
                <a:effectLst/>
                <a:latin typeface="Arial" panose="020B0604020202020204" pitchFamily="34" charset="0"/>
              </a:rPr>
            </a:b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Achieved </a:t>
            </a:r>
            <a:r>
              <a:rPr kumimoji="0" lang="en-US" altLang="en-US" sz="2800" b="1" i="0" u="none" strike="noStrike" cap="none" normalizeH="0" baseline="0" dirty="0">
                <a:ln>
                  <a:noFill/>
                </a:ln>
                <a:solidFill>
                  <a:schemeClr val="bg1"/>
                </a:solidFill>
                <a:effectLst/>
                <a:latin typeface="Arial" panose="020B0604020202020204" pitchFamily="34" charset="0"/>
              </a:rPr>
              <a:t>O(</a:t>
            </a:r>
            <a:r>
              <a:rPr kumimoji="0" lang="en-US" altLang="en-US" sz="2800" b="1" i="0" u="none" strike="noStrike" cap="none" normalizeH="0" baseline="0" dirty="0" err="1">
                <a:ln>
                  <a:noFill/>
                </a:ln>
                <a:solidFill>
                  <a:schemeClr val="bg1"/>
                </a:solidFill>
                <a:effectLst/>
                <a:latin typeface="Arial" panose="020B0604020202020204" pitchFamily="34" charset="0"/>
              </a:rPr>
              <a:t>n·n</a:t>
            </a:r>
            <a:r>
              <a:rPr kumimoji="0" lang="en-US" altLang="en-US" sz="2800" b="1" i="0" u="none" strike="noStrike" cap="none" normalizeH="0" baseline="0" dirty="0">
                <a:ln>
                  <a:noFill/>
                </a:ln>
                <a:solidFill>
                  <a:schemeClr val="bg1"/>
                </a:solidFill>
                <a:effectLst/>
                <a:latin typeface="Arial" panose="020B0604020202020204" pitchFamily="34" charset="0"/>
              </a:rPr>
              <a:t>!)</a:t>
            </a:r>
            <a:r>
              <a:rPr kumimoji="0" lang="en-US" altLang="en-US" sz="2800" b="0" i="0" u="none" strike="noStrike" cap="none" normalizeH="0" baseline="0" dirty="0">
                <a:ln>
                  <a:noFill/>
                </a:ln>
                <a:solidFill>
                  <a:schemeClr val="bg1"/>
                </a:solidFill>
                <a:effectLst/>
                <a:latin typeface="Arial" panose="020B0604020202020204" pitchFamily="34" charset="0"/>
              </a:rPr>
              <a:t> optimal time complexity.</a:t>
            </a:r>
            <a:br>
              <a:rPr kumimoji="0" lang="en-US" altLang="en-US" sz="2800" b="0" i="0" u="none" strike="noStrike" cap="none" normalizeH="0" baseline="0" dirty="0">
                <a:ln>
                  <a:noFill/>
                </a:ln>
                <a:solidFill>
                  <a:schemeClr val="bg1"/>
                </a:solidFill>
                <a:effectLst/>
                <a:latin typeface="Arial" panose="020B0604020202020204" pitchFamily="34" charset="0"/>
              </a:rPr>
            </a:b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Ensures </a:t>
            </a:r>
            <a:r>
              <a:rPr kumimoji="0" lang="en-US" altLang="en-US" sz="2800" b="1" i="0" u="none" strike="noStrike" cap="none" normalizeH="0" baseline="0" dirty="0">
                <a:ln>
                  <a:noFill/>
                </a:ln>
                <a:solidFill>
                  <a:schemeClr val="bg1"/>
                </a:solidFill>
                <a:effectLst/>
                <a:latin typeface="Arial" panose="020B0604020202020204" pitchFamily="34" charset="0"/>
              </a:rPr>
              <a:t>disjoint paths</a:t>
            </a:r>
            <a:r>
              <a:rPr kumimoji="0" lang="en-US" altLang="en-US" sz="2800" b="0" i="0" u="none" strike="noStrike" cap="none" normalizeH="0" baseline="0" dirty="0">
                <a:ln>
                  <a:noFill/>
                </a:ln>
                <a:solidFill>
                  <a:schemeClr val="bg1"/>
                </a:solidFill>
                <a:effectLst/>
                <a:latin typeface="Arial" panose="020B0604020202020204" pitchFamily="34" charset="0"/>
              </a:rPr>
              <a:t> for fault tolerance and secure communication.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233574872"/>
              </p:ext>
            </p:extLst>
          </p:nvPr>
        </p:nvGraphicFramePr>
        <p:xfrm>
          <a:off x="1028700" y="5143500"/>
          <a:ext cx="9733406" cy="4119436"/>
        </p:xfrm>
        <a:graphic>
          <a:graphicData uri="http://schemas.openxmlformats.org/drawingml/2006/table">
            <a:tbl>
              <a:tblPr/>
              <a:tblGrid>
                <a:gridCol w="4866703">
                  <a:extLst>
                    <a:ext uri="{9D8B030D-6E8A-4147-A177-3AD203B41FA5}">
                      <a16:colId xmlns:a16="http://schemas.microsoft.com/office/drawing/2014/main" val="20000"/>
                    </a:ext>
                  </a:extLst>
                </a:gridCol>
                <a:gridCol w="4866703">
                  <a:extLst>
                    <a:ext uri="{9D8B030D-6E8A-4147-A177-3AD203B41FA5}">
                      <a16:colId xmlns:a16="http://schemas.microsoft.com/office/drawing/2014/main" val="20001"/>
                    </a:ext>
                  </a:extLst>
                </a:gridCol>
              </a:tblGrid>
              <a:tr h="1028644">
                <a:tc>
                  <a:txBody>
                    <a:bodyPr/>
                    <a:lstStyle/>
                    <a:p>
                      <a:pPr algn="l">
                        <a:lnSpc>
                          <a:spcPts val="3639"/>
                        </a:lnSpc>
                        <a:defRPr/>
                      </a:pPr>
                      <a:r>
                        <a:rPr lang="en-US" sz="2599" b="1">
                          <a:solidFill>
                            <a:srgbClr val="1B131B"/>
                          </a:solidFill>
                          <a:latin typeface="Codec Pro Bold"/>
                          <a:ea typeface="Codec Pro Bold"/>
                          <a:cs typeface="Codec Pro Bold"/>
                          <a:sym typeface="Codec Pro Bold"/>
                        </a:rPr>
                        <a:t>OVERVIEW</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l">
                        <a:lnSpc>
                          <a:spcPts val="3639"/>
                        </a:lnSpc>
                        <a:defRPr/>
                      </a:pPr>
                      <a:r>
                        <a:rPr lang="en-US" sz="2599" b="1" dirty="0">
                          <a:solidFill>
                            <a:srgbClr val="1B131B"/>
                          </a:solidFill>
                          <a:latin typeface="Codec Pro Bold"/>
                          <a:ea typeface="Codec Pro Bold"/>
                          <a:cs typeface="Codec Pro Bold"/>
                          <a:sym typeface="Codec Pro Bold"/>
                        </a:rPr>
                        <a:t>EXAMPLE</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extLst>
                  <a:ext uri="{0D108BD9-81ED-4DB2-BD59-A6C34878D82A}">
                    <a16:rowId xmlns:a16="http://schemas.microsoft.com/office/drawing/2014/main" val="10000"/>
                  </a:ext>
                </a:extLst>
              </a:tr>
              <a:tr h="3090792">
                <a:tc>
                  <a:txBody>
                    <a:bodyPr/>
                    <a:lstStyle/>
                    <a:p>
                      <a:pPr algn="l">
                        <a:lnSpc>
                          <a:spcPts val="2940"/>
                        </a:lnSpc>
                        <a:defRPr/>
                      </a:pPr>
                      <a:r>
                        <a:rPr lang="en-US" sz="2400" dirty="0"/>
                        <a:t>Bubble Sort is a simple sorting algorithm that repeatedly compares and swaps adjacent elements if they are in the wrong order.</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algn="l">
                        <a:lnSpc>
                          <a:spcPts val="2940"/>
                        </a:lnSpc>
                        <a:defRPr/>
                      </a:pPr>
                      <a:r>
                        <a:rPr lang="en-US" sz="2400" dirty="0"/>
                        <a:t>Unsorted list: [5, 3, 1, 4]</a:t>
                      </a:r>
                      <a:br>
                        <a:rPr lang="en-US" sz="2400" dirty="0"/>
                      </a:br>
                      <a:r>
                        <a:rPr lang="en-US" sz="2400" dirty="0"/>
                        <a:t>Step 1: [3, 1, 4, </a:t>
                      </a:r>
                      <a:r>
                        <a:rPr lang="en-US" sz="2400" b="1" dirty="0"/>
                        <a:t>5</a:t>
                      </a:r>
                      <a:r>
                        <a:rPr lang="en-US" sz="2400" dirty="0"/>
                        <a:t>]</a:t>
                      </a:r>
                      <a:br>
                        <a:rPr lang="en-US" sz="2400" dirty="0"/>
                      </a:br>
                      <a:r>
                        <a:rPr lang="en-US" sz="2400" dirty="0"/>
                        <a:t>Step 2: [1, 3, 4, 5]</a:t>
                      </a:r>
                      <a:br>
                        <a:rPr lang="en-US" sz="2400" dirty="0"/>
                      </a:br>
                      <a:r>
                        <a:rPr lang="en-US" sz="2400" dirty="0"/>
                        <a:t>Sorted list: [1, 3, 4, 5]</a:t>
                      </a:r>
                      <a:endParaRPr lang="en-US" sz="11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2585720"/>
            <a:ext cx="9733405" cy="1688472"/>
          </a:xfrm>
          <a:prstGeom prst="rect">
            <a:avLst/>
          </a:prstGeom>
        </p:spPr>
        <p:txBody>
          <a:bodyPr lIns="0" tIns="0" rIns="0" bIns="0" rtlCol="0" anchor="t">
            <a:spAutoFit/>
          </a:bodyPr>
          <a:lstStyle/>
          <a:p>
            <a:pPr algn="l">
              <a:lnSpc>
                <a:spcPts val="6100"/>
              </a:lnSpc>
            </a:pPr>
            <a:r>
              <a:rPr lang="en-US" sz="6100" b="1" dirty="0">
                <a:solidFill>
                  <a:srgbClr val="1B131B"/>
                </a:solidFill>
                <a:latin typeface="Codec Pro Bold"/>
                <a:ea typeface="Codec Pro Bold"/>
                <a:cs typeface="Codec Pro Bold"/>
                <a:sym typeface="Codec Pro Bold"/>
              </a:rPr>
              <a:t>WHAT IS A BUBBLE-SORT NETWORK (BN)?</a:t>
            </a:r>
          </a:p>
        </p:txBody>
      </p:sp>
      <p:sp>
        <p:nvSpPr>
          <p:cNvPr id="7" name="TextBox 7"/>
          <p:cNvSpPr txBox="1"/>
          <p:nvPr/>
        </p:nvSpPr>
        <p:spPr>
          <a:xfrm>
            <a:off x="1028700" y="981075"/>
            <a:ext cx="2713464" cy="320040"/>
          </a:xfrm>
          <a:prstGeom prst="rect">
            <a:avLst/>
          </a:prstGeom>
        </p:spPr>
        <p:txBody>
          <a:bodyPr lIns="0" tIns="0" rIns="0" bIns="0" rtlCol="0" anchor="t">
            <a:spAutoFit/>
          </a:bodyPr>
          <a:lstStyle/>
          <a:p>
            <a:pPr marL="0" lvl="0" indent="0" algn="l">
              <a:lnSpc>
                <a:spcPts val="2340"/>
              </a:lnSpc>
              <a:spcBef>
                <a:spcPct val="0"/>
              </a:spcBef>
            </a:pPr>
            <a:r>
              <a:rPr lang="en-US" sz="1800" b="1" u="sng">
                <a:solidFill>
                  <a:srgbClr val="FFFFFF"/>
                </a:solidFill>
                <a:latin typeface="Codec Pro Bold"/>
                <a:ea typeface="Codec Pro Bold"/>
                <a:cs typeface="Codec Pro Bold"/>
                <a:sym typeface="Codec Pro Bold"/>
                <a:hlinkClick r:id="rId4" action="ppaction://hlinksldjump"/>
              </a:rPr>
              <a:t>Back to Agenda</a:t>
            </a:r>
          </a:p>
        </p:txBody>
      </p:sp>
      <p:sp>
        <p:nvSpPr>
          <p:cNvPr id="8" name="Freeform 8"/>
          <p:cNvSpPr/>
          <p:nvPr/>
        </p:nvSpPr>
        <p:spPr>
          <a:xfrm>
            <a:off x="9851013" y="5275748"/>
            <a:ext cx="652406" cy="713366"/>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4802677" y="5275748"/>
            <a:ext cx="784703" cy="713366"/>
          </a:xfrm>
          <a:custGeom>
            <a:avLst/>
            <a:gdLst/>
            <a:ahLst/>
            <a:cxnLst/>
            <a:rect l="l" t="t" r="r" b="b"/>
            <a:pathLst>
              <a:path w="784703" h="713366">
                <a:moveTo>
                  <a:pt x="0" y="0"/>
                </a:moveTo>
                <a:lnTo>
                  <a:pt x="784703" y="0"/>
                </a:lnTo>
                <a:lnTo>
                  <a:pt x="784703" y="713366"/>
                </a:lnTo>
                <a:lnTo>
                  <a:pt x="0" y="713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050" name="Picture 2" descr="Introduction to Bubble Sort. Sorting algorithm 03 | by ...">
            <a:extLst>
              <a:ext uri="{FF2B5EF4-FFF2-40B4-BE49-F238E27FC236}">
                <a16:creationId xmlns:a16="http://schemas.microsoft.com/office/drawing/2014/main" id="{729B8F54-6659-D124-BDCB-0D2E1BC599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00245" y="1983405"/>
            <a:ext cx="6264990" cy="6320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936D75FC-136A-757F-A24A-A917ED64F9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E29FDC-4627-3D2E-00C7-E4D794436843}"/>
              </a:ext>
            </a:extLst>
          </p:cNvPr>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B9798189-5AAA-EC84-602E-739B74ED8D98}"/>
              </a:ext>
            </a:extLst>
          </p:cNvPr>
          <p:cNvSpPr txBox="1"/>
          <p:nvPr/>
        </p:nvSpPr>
        <p:spPr>
          <a:xfrm>
            <a:off x="1014836" y="2560432"/>
            <a:ext cx="15444364" cy="941348"/>
          </a:xfrm>
          <a:prstGeom prst="rect">
            <a:avLst/>
          </a:prstGeom>
        </p:spPr>
        <p:txBody>
          <a:bodyPr wrap="square" lIns="0" tIns="0" rIns="0" bIns="0" rtlCol="0" anchor="t">
            <a:spAutoFit/>
          </a:bodyPr>
          <a:lstStyle/>
          <a:p>
            <a:pPr algn="l">
              <a:lnSpc>
                <a:spcPts val="7700"/>
              </a:lnSpc>
            </a:pPr>
            <a:r>
              <a:rPr lang="en-US" sz="6000" b="1" dirty="0">
                <a:solidFill>
                  <a:srgbClr val="FFFFFF"/>
                </a:solidFill>
                <a:latin typeface="Codec Pro Bold"/>
                <a:ea typeface="Codec Pro Bold"/>
                <a:cs typeface="Codec Pro Bold"/>
                <a:sym typeface="Codec Pro Bold"/>
              </a:rPr>
              <a:t>WHAT IS INDEPENDENT SPANNING TREE ?</a:t>
            </a:r>
          </a:p>
        </p:txBody>
      </p:sp>
      <p:grpSp>
        <p:nvGrpSpPr>
          <p:cNvPr id="4" name="Group 4">
            <a:extLst>
              <a:ext uri="{FF2B5EF4-FFF2-40B4-BE49-F238E27FC236}">
                <a16:creationId xmlns:a16="http://schemas.microsoft.com/office/drawing/2014/main" id="{903AC4CD-04F5-C85B-C4C2-61C970742283}"/>
              </a:ext>
            </a:extLst>
          </p:cNvPr>
          <p:cNvGrpSpPr/>
          <p:nvPr/>
        </p:nvGrpSpPr>
        <p:grpSpPr>
          <a:xfrm>
            <a:off x="1028700" y="1028700"/>
            <a:ext cx="4169586" cy="592007"/>
            <a:chOff x="0" y="0"/>
            <a:chExt cx="5559448" cy="789342"/>
          </a:xfrm>
        </p:grpSpPr>
        <p:sp>
          <p:nvSpPr>
            <p:cNvPr id="5" name="Freeform 5">
              <a:extLst>
                <a:ext uri="{FF2B5EF4-FFF2-40B4-BE49-F238E27FC236}">
                  <a16:creationId xmlns:a16="http://schemas.microsoft.com/office/drawing/2014/main" id="{E7CC1766-7427-8281-7020-D0AEE608A9E9}"/>
                </a:ext>
              </a:extLst>
            </p:cNvPr>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90D9594C-ED69-9160-901B-A35A7C3550B7}"/>
                </a:ext>
              </a:extLst>
            </p:cNvPr>
            <p:cNvSpPr txBox="1"/>
            <p:nvPr/>
          </p:nvSpPr>
          <p:spPr>
            <a:xfrm>
              <a:off x="1233052" y="95395"/>
              <a:ext cx="4326396" cy="522353"/>
            </a:xfrm>
            <a:prstGeom prst="rect">
              <a:avLst/>
            </a:prstGeom>
          </p:spPr>
          <p:txBody>
            <a:bodyPr lIns="0" tIns="0" rIns="0" bIns="0" rtlCol="0" anchor="t">
              <a:spAutoFit/>
            </a:bodyPr>
            <a:lstStyle/>
            <a:p>
              <a:pPr algn="l">
                <a:lnSpc>
                  <a:spcPts val="3081"/>
                </a:lnSpc>
                <a:spcBef>
                  <a:spcPct val="0"/>
                </a:spcBef>
              </a:pPr>
              <a:r>
                <a:rPr lang="en-US" sz="2201" b="1" dirty="0">
                  <a:solidFill>
                    <a:srgbClr val="FFFFFF"/>
                  </a:solidFill>
                  <a:latin typeface="Codec Pro Bold"/>
                  <a:ea typeface="Codec Pro Bold"/>
                  <a:cs typeface="Codec Pro Bold"/>
                  <a:sym typeface="Codec Pro Bold"/>
                </a:rPr>
                <a:t>Project Phase 01</a:t>
              </a:r>
            </a:p>
          </p:txBody>
        </p:sp>
      </p:grpSp>
      <p:sp>
        <p:nvSpPr>
          <p:cNvPr id="7" name="TextBox 7">
            <a:extLst>
              <a:ext uri="{FF2B5EF4-FFF2-40B4-BE49-F238E27FC236}">
                <a16:creationId xmlns:a16="http://schemas.microsoft.com/office/drawing/2014/main" id="{181D68C0-CAFD-79C7-B351-63A40D0D97AD}"/>
              </a:ext>
            </a:extLst>
          </p:cNvPr>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b="1" u="sng">
                <a:solidFill>
                  <a:srgbClr val="1B131B"/>
                </a:solidFill>
                <a:latin typeface="Codec Pro Bold"/>
                <a:ea typeface="Codec Pro Bold"/>
                <a:cs typeface="Codec Pro Bold"/>
                <a:sym typeface="Codec Pro Bold"/>
                <a:hlinkClick r:id="rId6" action="ppaction://hlinksldjump"/>
              </a:rPr>
              <a:t>Back to Agenda</a:t>
            </a:r>
          </a:p>
        </p:txBody>
      </p:sp>
      <p:sp>
        <p:nvSpPr>
          <p:cNvPr id="8" name="Title 7">
            <a:extLst>
              <a:ext uri="{FF2B5EF4-FFF2-40B4-BE49-F238E27FC236}">
                <a16:creationId xmlns:a16="http://schemas.microsoft.com/office/drawing/2014/main" id="{229DD696-B97E-E4BB-9E99-C07576457A27}"/>
              </a:ext>
            </a:extLst>
          </p:cNvPr>
          <p:cNvSpPr>
            <a:spLocks noGrp="1"/>
          </p:cNvSpPr>
          <p:nvPr>
            <p:ph type="title"/>
          </p:nvPr>
        </p:nvSpPr>
        <p:spPr>
          <a:xfrm>
            <a:off x="1143000" y="4305300"/>
            <a:ext cx="14580108" cy="2249424"/>
          </a:xfrm>
        </p:spPr>
        <p:txBody>
          <a:bodyPr>
            <a:normAutofit/>
          </a:bodyPr>
          <a:lstStyle/>
          <a:p>
            <a:r>
              <a:rPr lang="en-US" sz="2800" dirty="0">
                <a:solidFill>
                  <a:schemeClr val="bg1"/>
                </a:solidFill>
                <a:latin typeface="Abadi" panose="020F0502020204030204" pitchFamily="34" charset="0"/>
              </a:rPr>
              <a:t>An </a:t>
            </a:r>
            <a:r>
              <a:rPr lang="en-US" sz="2800" b="1" dirty="0">
                <a:solidFill>
                  <a:schemeClr val="bg1"/>
                </a:solidFill>
                <a:latin typeface="Abadi" panose="020F0502020204030204" pitchFamily="34" charset="0"/>
              </a:rPr>
              <a:t>Independent Spanning Tree (IST)</a:t>
            </a:r>
            <a:r>
              <a:rPr lang="en-US" sz="2800" dirty="0">
                <a:solidFill>
                  <a:schemeClr val="bg1"/>
                </a:solidFill>
                <a:latin typeface="Abadi" panose="020F0502020204030204" pitchFamily="34" charset="0"/>
              </a:rPr>
              <a:t> is a spanning tree that is </a:t>
            </a:r>
            <a:r>
              <a:rPr lang="en-US" sz="2800" b="1" dirty="0">
                <a:solidFill>
                  <a:schemeClr val="bg1"/>
                </a:solidFill>
                <a:latin typeface="Abadi" panose="020F0502020204030204" pitchFamily="34" charset="0"/>
              </a:rPr>
              <a:t>structurally different</a:t>
            </a:r>
            <a:r>
              <a:rPr lang="en-US" sz="2800" dirty="0">
                <a:solidFill>
                  <a:schemeClr val="bg1"/>
                </a:solidFill>
                <a:latin typeface="Abadi" panose="020F0502020204030204" pitchFamily="34" charset="0"/>
              </a:rPr>
              <a:t> from another spanning tree in the same graph. Two spanning trees are </a:t>
            </a:r>
            <a:r>
              <a:rPr lang="en-US" sz="2800" b="1" dirty="0">
                <a:solidFill>
                  <a:schemeClr val="bg1"/>
                </a:solidFill>
                <a:latin typeface="Abadi" panose="020F0502020204030204" pitchFamily="34" charset="0"/>
              </a:rPr>
              <a:t>independent</a:t>
            </a:r>
            <a:r>
              <a:rPr lang="en-US" sz="2800" dirty="0">
                <a:solidFill>
                  <a:schemeClr val="bg1"/>
                </a:solidFill>
                <a:latin typeface="Abadi" panose="020F0502020204030204" pitchFamily="34" charset="0"/>
              </a:rPr>
              <a:t> if the </a:t>
            </a:r>
            <a:r>
              <a:rPr lang="en-US" sz="2800" b="1" dirty="0">
                <a:solidFill>
                  <a:schemeClr val="bg1"/>
                </a:solidFill>
                <a:latin typeface="Abadi" panose="020F0502020204030204" pitchFamily="34" charset="0"/>
              </a:rPr>
              <a:t>paths from any node to the root are disjoint except at the root</a:t>
            </a:r>
            <a:r>
              <a:rPr lang="en-US" sz="2800" dirty="0">
                <a:solidFill>
                  <a:schemeClr val="bg1"/>
                </a:solidFill>
                <a:latin typeface="Abadi" panose="020F0502020204030204" pitchFamily="34" charset="0"/>
              </a:rPr>
              <a:t>.</a:t>
            </a:r>
          </a:p>
        </p:txBody>
      </p:sp>
    </p:spTree>
    <p:extLst>
      <p:ext uri="{BB962C8B-B14F-4D97-AF65-F5344CB8AC3E}">
        <p14:creationId xmlns:p14="http://schemas.microsoft.com/office/powerpoint/2010/main" val="20063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424</TotalTime>
  <Words>1267</Words>
  <Application>Microsoft Office PowerPoint</Application>
  <PresentationFormat>Custom</PresentationFormat>
  <Paragraphs>229</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DeepSeek-CJK-patch</vt:lpstr>
      <vt:lpstr>Abadi</vt:lpstr>
      <vt:lpstr>Codec Pro Bold</vt:lpstr>
      <vt:lpstr>Tw Cen MT</vt:lpstr>
      <vt:lpstr>Wingdings 3</vt:lpstr>
      <vt:lpstr>Codec Pro</vt:lpstr>
      <vt:lpstr>Tw Cen MT Condensed</vt:lpstr>
      <vt:lpstr>Arial</vt:lpstr>
      <vt:lpstr>Arial Unicode MS</vt:lpstr>
      <vt:lpstr>Integral</vt:lpstr>
      <vt:lpstr>PowerPoint Presentation</vt:lpstr>
      <vt:lpstr>PowerPoint Presentation</vt:lpstr>
      <vt:lpstr>PowerPoint Presentation</vt:lpstr>
      <vt:lpstr>PowerPoint Presentation</vt:lpstr>
      <vt:lpstr>PowerPoint Presentation</vt:lpstr>
      <vt:lpstr>PowerPoint Presentation</vt:lpstr>
      <vt:lpstr>Constructed n–1 independent spanning trees in Bn using a parallel algorithm.  Each vertex finds its parent in constant time.  Avoided recursion with a simple swap-based strategy.  Achieved O(n·n!) optimal time complexity.  Ensures disjoint paths for fault tolerance and secure communication.</vt:lpstr>
      <vt:lpstr>PowerPoint Presentation</vt:lpstr>
      <vt:lpstr>An Independent Spanning Tree (IST) is a spanning tree that is structurally different from another spanning tree in the same graph. Two spanning trees are independent if the paths from any node to the root are disjoint except at the root.</vt:lpstr>
      <vt:lpstr>Constructing ist using bn</vt:lpstr>
      <vt:lpstr>What will be path in this ist for 4213 to the root?</vt:lpstr>
      <vt:lpstr>Constructing ist using bn</vt:lpstr>
      <vt:lpstr>Constucting ist using bn</vt:lpstr>
      <vt:lpstr>Constucting ist using bn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creator>Waseem</dc:creator>
  <cp:lastModifiedBy>Waseem Zahid</cp:lastModifiedBy>
  <cp:revision>7</cp:revision>
  <dcterms:created xsi:type="dcterms:W3CDTF">2006-08-16T00:00:00Z</dcterms:created>
  <dcterms:modified xsi:type="dcterms:W3CDTF">2025-04-24T03:58:12Z</dcterms:modified>
  <dc:identifier>DAGlLyEcwEg</dc:identifier>
</cp:coreProperties>
</file>